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6" r:id="rId3"/>
    <p:sldId id="261" r:id="rId4"/>
    <p:sldId id="277" r:id="rId5"/>
    <p:sldId id="278" r:id="rId6"/>
    <p:sldId id="279" r:id="rId7"/>
    <p:sldId id="264" r:id="rId8"/>
    <p:sldId id="265" r:id="rId9"/>
    <p:sldId id="266" r:id="rId10"/>
    <p:sldId id="273" r:id="rId11"/>
    <p:sldId id="268" r:id="rId12"/>
    <p:sldId id="269" r:id="rId13"/>
    <p:sldId id="274" r:id="rId14"/>
    <p:sldId id="270" r:id="rId15"/>
    <p:sldId id="28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8" autoAdjust="0"/>
    <p:restoredTop sz="86527" autoAdjust="0"/>
  </p:normalViewPr>
  <p:slideViewPr>
    <p:cSldViewPr>
      <p:cViewPr>
        <p:scale>
          <a:sx n="49" d="100"/>
          <a:sy n="49" d="100"/>
        </p:scale>
        <p:origin x="-726" y="-132"/>
      </p:cViewPr>
      <p:guideLst>
        <p:guide orient="horz" pos="2160"/>
        <p:guide pos="2880"/>
      </p:guideLst>
    </p:cSldViewPr>
  </p:slideViewPr>
  <p:outlineViewPr>
    <p:cViewPr>
      <p:scale>
        <a:sx n="33" d="100"/>
        <a:sy n="33" d="100"/>
      </p:scale>
      <p:origin x="0" y="56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587C0-A161-42F2-8336-AF732DEF1A1D}" type="datetimeFigureOut">
              <a:rPr lang="ru-RU" smtClean="0"/>
              <a:t>16.06.2019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E702B-D5A1-4CE9-80FC-63AAD41D84D0}" type="slidenum">
              <a:rPr lang="ru-RU" smtClean="0"/>
              <a:t>‹#›</a:t>
            </a:fld>
            <a:endParaRPr lang="ru-RU"/>
          </a:p>
        </p:txBody>
      </p:sp>
    </p:spTree>
    <p:extLst>
      <p:ext uri="{BB962C8B-B14F-4D97-AF65-F5344CB8AC3E}">
        <p14:creationId xmlns:p14="http://schemas.microsoft.com/office/powerpoint/2010/main" val="92541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30E702B-D5A1-4CE9-80FC-63AAD41D84D0}" type="slidenum">
              <a:rPr lang="ru-RU" smtClean="0"/>
              <a:t>2</a:t>
            </a:fld>
            <a:endParaRPr lang="ru-RU"/>
          </a:p>
        </p:txBody>
      </p:sp>
    </p:spTree>
    <p:extLst>
      <p:ext uri="{BB962C8B-B14F-4D97-AF65-F5344CB8AC3E}">
        <p14:creationId xmlns:p14="http://schemas.microsoft.com/office/powerpoint/2010/main" val="2937646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03906AC-CD73-415C-BB44-7DF4C8C85F12}" type="datetimeFigureOut">
              <a:rPr lang="ru-RU" smtClean="0"/>
              <a:t>16.06.2019</a:t>
            </a:fld>
            <a:endParaRPr lang="ru-RU"/>
          </a:p>
        </p:txBody>
      </p:sp>
      <p:sp>
        <p:nvSpPr>
          <p:cNvPr id="8" name="Slide Number Placeholder 7"/>
          <p:cNvSpPr>
            <a:spLocks noGrp="1"/>
          </p:cNvSpPr>
          <p:nvPr>
            <p:ph type="sldNum" sz="quarter" idx="11"/>
          </p:nvPr>
        </p:nvSpPr>
        <p:spPr/>
        <p:txBody>
          <a:bodyPr/>
          <a:lstStyle/>
          <a:p>
            <a:fld id="{67DA28BA-BBC2-4DB8-89A1-B4A1ED3B6429}"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3906AC-CD73-415C-BB44-7DF4C8C85F12}" type="datetimeFigureOut">
              <a:rPr lang="ru-RU" smtClean="0"/>
              <a:t>16.06.2019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3906AC-CD73-415C-BB44-7DF4C8C85F12}" type="datetimeFigureOut">
              <a:rPr lang="ru-RU" smtClean="0"/>
              <a:t>16.06.2019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ru-RU" dirty="0"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03906AC-CD73-415C-BB44-7DF4C8C85F12}" type="datetimeFigureOut">
              <a:rPr lang="ru-RU" smtClean="0"/>
              <a:t>16.06.2019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3906AC-CD73-415C-BB44-7DF4C8C85F12}" type="datetimeFigureOut">
              <a:rPr lang="ru-RU" smtClean="0"/>
              <a:t>16.06.2019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DA28BA-BBC2-4DB8-89A1-B4A1ED3B6429}"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03906AC-CD73-415C-BB44-7DF4C8C85F12}" type="datetimeFigureOut">
              <a:rPr lang="ru-RU" smtClean="0"/>
              <a:t>16.06.2019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A28BA-BBC2-4DB8-89A1-B4A1ED3B6429}"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03906AC-CD73-415C-BB44-7DF4C8C85F12}" type="datetimeFigureOut">
              <a:rPr lang="ru-RU" smtClean="0"/>
              <a:t>16.06.2019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DA28BA-BBC2-4DB8-89A1-B4A1ED3B6429}"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4" name="Рисунок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p:blipFill>
        <p:spPr>
          <a:xfrm>
            <a:off x="0" y="0"/>
            <a:ext cx="9143999" cy="68580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03906AC-CD73-415C-BB44-7DF4C8C85F12}" type="datetimeFigureOut">
              <a:rPr lang="ru-RU" smtClean="0"/>
              <a:t>16.06.2019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06AC-CD73-415C-BB44-7DF4C8C85F12}" type="datetimeFigureOut">
              <a:rPr lang="ru-RU" smtClean="0"/>
              <a:t>16.06.2019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3906AC-CD73-415C-BB44-7DF4C8C85F12}" type="datetimeFigureOut">
              <a:rPr lang="ru-RU" smtClean="0"/>
              <a:t>16.06.2019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3906AC-CD73-415C-BB44-7DF4C8C85F12}" type="datetimeFigureOut">
              <a:rPr lang="ru-RU" smtClean="0"/>
              <a:t>16.06.2019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DA28BA-BBC2-4DB8-89A1-B4A1ED3B642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dirty="0" err="1" smtClean="0"/>
              <a:t>обра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3906AC-CD73-415C-BB44-7DF4C8C85F12}" type="datetimeFigureOut">
              <a:rPr lang="ru-RU" smtClean="0"/>
              <a:t>16.06.2019</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7DA28BA-BBC2-4DB8-89A1-B4A1ED3B6429}"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2"/>
            <a:ext cx="7772400" cy="1224136"/>
          </a:xfrm>
        </p:spPr>
        <p:txBody>
          <a:bodyPr/>
          <a:lstStyle/>
          <a:p>
            <a:r>
              <a:rPr lang="ru-RU" sz="4000" b="1" i="1" dirty="0" smtClean="0">
                <a:solidFill>
                  <a:srgbClr val="FF0000"/>
                </a:solidFill>
                <a:effectLst>
                  <a:outerShdw blurRad="38100" dist="38100" dir="2700000" algn="tl">
                    <a:srgbClr val="000000">
                      <a:alpha val="43137"/>
                    </a:srgbClr>
                  </a:outerShdw>
                </a:effectLst>
                <a:latin typeface="Book Antiqua" pitchFamily="18" charset="0"/>
              </a:rPr>
              <a:t>ПРОЕКТ</a:t>
            </a:r>
            <a:r>
              <a:rPr lang="ru-RU" sz="4000" b="1" i="1" dirty="0" smtClean="0">
                <a:solidFill>
                  <a:srgbClr val="FF0000"/>
                </a:solidFill>
                <a:latin typeface="Book Antiqua" pitchFamily="18" charset="0"/>
              </a:rPr>
              <a:t/>
            </a:r>
            <a:br>
              <a:rPr lang="ru-RU" sz="4000" b="1" i="1" dirty="0" smtClean="0">
                <a:solidFill>
                  <a:srgbClr val="FF0000"/>
                </a:solidFill>
                <a:latin typeface="Book Antiqua" pitchFamily="18" charset="0"/>
              </a:rPr>
            </a:br>
            <a:r>
              <a:rPr lang="ru-RU" sz="4000" b="1" i="1" dirty="0" smtClean="0">
                <a:solidFill>
                  <a:srgbClr val="FF0000"/>
                </a:solidFill>
                <a:latin typeface="Book Antiqua" pitchFamily="18" charset="0"/>
              </a:rPr>
              <a:t>ПОКОРМИТЕ  ПТИЦ ЗИМОЙ</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736754"/>
            <a:ext cx="6840760" cy="4293923"/>
          </a:xfrm>
          <a:prstGeom prst="rect">
            <a:avLst/>
          </a:prstGeom>
        </p:spPr>
      </p:pic>
      <p:sp>
        <p:nvSpPr>
          <p:cNvPr id="5" name="Скругленный прямоугольник 4"/>
          <p:cNvSpPr/>
          <p:nvPr/>
        </p:nvSpPr>
        <p:spPr>
          <a:xfrm>
            <a:off x="5004048" y="5877272"/>
            <a:ext cx="4042176"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Подготовила воспитатель первой квалификационной категории</a:t>
            </a:r>
          </a:p>
          <a:p>
            <a:pPr algn="ctr"/>
            <a:r>
              <a:rPr lang="ru-RU" dirty="0" smtClean="0"/>
              <a:t>Иванова Елена Владимировна</a:t>
            </a:r>
            <a:endParaRPr lang="ru-RU" dirty="0"/>
          </a:p>
        </p:txBody>
      </p:sp>
    </p:spTree>
    <p:extLst>
      <p:ext uri="{BB962C8B-B14F-4D97-AF65-F5344CB8AC3E}">
        <p14:creationId xmlns:p14="http://schemas.microsoft.com/office/powerpoint/2010/main" val="188911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Прямоугольник 3"/>
          <p:cNvSpPr/>
          <p:nvPr/>
        </p:nvSpPr>
        <p:spPr>
          <a:xfrm>
            <a:off x="1475656" y="188640"/>
            <a:ext cx="7272808" cy="646331"/>
          </a:xfrm>
          <a:prstGeom prst="rect">
            <a:avLst/>
          </a:prstGeom>
        </p:spPr>
        <p:txBody>
          <a:bodyPr wrap="square">
            <a:spAutoFit/>
          </a:bodyPr>
          <a:lstStyle/>
          <a:p>
            <a:pPr lvl="0" algn="ctr"/>
            <a:r>
              <a:rPr lang="ru-RU" sz="3600" dirty="0">
                <a:solidFill>
                  <a:srgbClr val="C00000"/>
                </a:solidFill>
                <a:latin typeface="Times New Roman" pitchFamily="18" charset="0"/>
                <a:cs typeface="Times New Roman" pitchFamily="18" charset="0"/>
              </a:rPr>
              <a:t>Птицам должны помогать люди</a:t>
            </a:r>
            <a:r>
              <a:rPr lang="en-US" sz="3600" dirty="0">
                <a:solidFill>
                  <a:srgbClr val="C00000"/>
                </a:solidFill>
                <a:latin typeface="Times New Roman" pitchFamily="18" charset="0"/>
                <a:cs typeface="Times New Roman" pitchFamily="18" charset="0"/>
              </a:rPr>
              <a:t>!</a:t>
            </a:r>
            <a:endParaRPr lang="ru-RU" sz="3600" dirty="0">
              <a:solidFill>
                <a:srgbClr val="C00000"/>
              </a:solidFill>
              <a:latin typeface="Times New Roman" pitchFamily="18" charset="0"/>
              <a:cs typeface="Times New Roman" pitchFamily="18" charset="0"/>
            </a:endParaRPr>
          </a:p>
        </p:txBody>
      </p:sp>
      <p:sp>
        <p:nvSpPr>
          <p:cNvPr id="5" name="Прямоугольник 4"/>
          <p:cNvSpPr/>
          <p:nvPr/>
        </p:nvSpPr>
        <p:spPr>
          <a:xfrm>
            <a:off x="3995936" y="834972"/>
            <a:ext cx="4752528" cy="517064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Жалейте птиц,</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Они не оскорбятся жалостью.</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Поймите птиц, пожалуйста!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Как жить зимой без червяка и мошки?!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Бросайте птицам крошки.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Помочь певцам</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Покуда вьюги не растаяли!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000" b="0" i="0" u="none" strike="noStrike" kern="0" cap="none" spc="0" normalizeH="0" baseline="0" noProof="0" dirty="0" smtClean="0">
                <a:ln>
                  <a:noFill/>
                </a:ln>
                <a:solidFill>
                  <a:srgbClr val="440BB5"/>
                </a:solidFill>
                <a:effectLst/>
                <a:uLnTx/>
                <a:uFillTx/>
                <a:latin typeface="Times New Roman" pitchFamily="18" charset="0"/>
                <a:cs typeface="Times New Roman" pitchFamily="18" charset="0"/>
              </a:rPr>
              <a:t>Ведь песни гибнуть стаями.</a:t>
            </a:r>
            <a:endParaRPr kumimoji="0" lang="ru-RU" sz="3000" b="0" i="0" u="none" strike="noStrike" kern="0" cap="none" spc="0" normalizeH="0" baseline="0" noProof="0" dirty="0" smtClean="0">
              <a:ln>
                <a:noFill/>
              </a:ln>
              <a:solidFill>
                <a:sysClr val="windowText" lastClr="000000"/>
              </a:solidFill>
              <a:effectLst/>
              <a:uLnTx/>
              <a:uFillTx/>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204" y="2038536"/>
            <a:ext cx="2780928" cy="2780928"/>
          </a:xfrm>
          <a:prstGeom prst="rect">
            <a:avLst/>
          </a:prstGeom>
        </p:spPr>
      </p:pic>
    </p:spTree>
    <p:extLst>
      <p:ext uri="{BB962C8B-B14F-4D97-AF65-F5344CB8AC3E}">
        <p14:creationId xmlns:p14="http://schemas.microsoft.com/office/powerpoint/2010/main" val="1801775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1187624" y="332656"/>
            <a:ext cx="6624736" cy="2714589"/>
          </a:xfrm>
          <a:prstGeom prst="rect">
            <a:avLst/>
          </a:prstGeom>
        </p:spPr>
        <p:txBody>
          <a:bodyPr wrap="square">
            <a:spAutoFit/>
          </a:bodyPr>
          <a:lstStyle/>
          <a:p>
            <a:pPr marL="342900" lvl="0" indent="-342900" algn="ctr">
              <a:spcBef>
                <a:spcPct val="20000"/>
              </a:spcBef>
            </a:pPr>
            <a:r>
              <a:rPr lang="ru-RU" sz="3600" b="1" i="1" dirty="0">
                <a:solidFill>
                  <a:prstClr val="black"/>
                </a:solidFill>
                <a:latin typeface="Calibri"/>
              </a:rPr>
              <a:t> </a:t>
            </a:r>
            <a:r>
              <a:rPr lang="ru-RU" sz="2400" b="1" dirty="0">
                <a:solidFill>
                  <a:srgbClr val="C00000"/>
                </a:solidFill>
                <a:latin typeface="Times New Roman" pitchFamily="18" charset="0"/>
                <a:cs typeface="Times New Roman" pitchFamily="18" charset="0"/>
              </a:rPr>
              <a:t>Образовательная область «Социально- коммуникативное </a:t>
            </a:r>
            <a:r>
              <a:rPr lang="ru-RU" sz="2400" b="1" dirty="0" smtClean="0">
                <a:solidFill>
                  <a:srgbClr val="C00000"/>
                </a:solidFill>
                <a:latin typeface="Times New Roman" pitchFamily="18" charset="0"/>
                <a:cs typeface="Times New Roman" pitchFamily="18" charset="0"/>
              </a:rPr>
              <a:t>развитие»</a:t>
            </a:r>
            <a:endParaRPr lang="ru-RU" sz="2400" dirty="0">
              <a:solidFill>
                <a:srgbClr val="C00000"/>
              </a:solidFill>
              <a:latin typeface="Times New Roman" pitchFamily="18" charset="0"/>
              <a:cs typeface="Times New Roman" pitchFamily="18" charset="0"/>
            </a:endParaRPr>
          </a:p>
          <a:p>
            <a:pPr marL="342900" lvl="0" indent="-342900" algn="ctr">
              <a:spcBef>
                <a:spcPct val="20000"/>
              </a:spcBef>
            </a:pPr>
            <a:r>
              <a:rPr lang="ru-RU" sz="2400" dirty="0">
                <a:solidFill>
                  <a:srgbClr val="440BB5"/>
                </a:solidFill>
                <a:latin typeface="Times New Roman" pitchFamily="18" charset="0"/>
                <a:cs typeface="Times New Roman" pitchFamily="18" charset="0"/>
              </a:rPr>
              <a:t>Изготовление кормушек в совместной с родителями</a:t>
            </a:r>
          </a:p>
          <a:p>
            <a:pPr marL="342900" lvl="0" indent="-342900" algn="ctr">
              <a:spcBef>
                <a:spcPct val="20000"/>
              </a:spcBef>
            </a:pPr>
            <a:r>
              <a:rPr lang="ru-RU" sz="2400" dirty="0">
                <a:solidFill>
                  <a:srgbClr val="440BB5"/>
                </a:solidFill>
                <a:latin typeface="Times New Roman" pitchFamily="18" charset="0"/>
                <a:cs typeface="Times New Roman" pitchFamily="18" charset="0"/>
              </a:rPr>
              <a:t> и педагогами деятельности</a:t>
            </a:r>
          </a:p>
          <a:p>
            <a:pPr marL="342900" lvl="0" indent="-342900" algn="ctr">
              <a:spcBef>
                <a:spcPct val="20000"/>
              </a:spcBef>
            </a:pPr>
            <a:r>
              <a:rPr lang="ru-RU" sz="2400" dirty="0">
                <a:solidFill>
                  <a:srgbClr val="440BB5"/>
                </a:solidFill>
                <a:latin typeface="Times New Roman" pitchFamily="18" charset="0"/>
                <a:cs typeface="Times New Roman" pitchFamily="18" charset="0"/>
              </a:rPr>
              <a:t>Размещение кормушек на участке детского </a:t>
            </a:r>
            <a:r>
              <a:rPr lang="ru-RU" sz="2400" dirty="0" smtClean="0">
                <a:solidFill>
                  <a:srgbClr val="440BB5"/>
                </a:solidFill>
                <a:latin typeface="Times New Roman" pitchFamily="18" charset="0"/>
                <a:cs typeface="Times New Roman" pitchFamily="18" charset="0"/>
              </a:rPr>
              <a:t>сада.</a:t>
            </a:r>
            <a:endParaRPr lang="ru-RU" sz="2400" dirty="0">
              <a:solidFill>
                <a:srgbClr val="440BB5"/>
              </a:solidFill>
              <a:latin typeface="Times New Roman" pitchFamily="18" charset="0"/>
              <a:cs typeface="Times New Roman" pitchFamily="18" charset="0"/>
            </a:endParaRPr>
          </a:p>
        </p:txBody>
      </p:sp>
      <p:sp>
        <p:nvSpPr>
          <p:cNvPr id="4" name="Прямоугольник 3"/>
          <p:cNvSpPr/>
          <p:nvPr/>
        </p:nvSpPr>
        <p:spPr>
          <a:xfrm>
            <a:off x="1907704" y="3047246"/>
            <a:ext cx="4950296" cy="2899255"/>
          </a:xfrm>
          <a:prstGeom prst="rect">
            <a:avLst/>
          </a:prstGeom>
        </p:spPr>
        <p:txBody>
          <a:bodyPr wrap="square">
            <a:spAutoFit/>
          </a:bodyPr>
          <a:lstStyle/>
          <a:p>
            <a:pPr marL="342900" lvl="0" indent="-342900">
              <a:spcBef>
                <a:spcPct val="20000"/>
              </a:spcBef>
            </a:pPr>
            <a:r>
              <a:rPr lang="ru-RU" sz="2400" dirty="0">
                <a:solidFill>
                  <a:srgbClr val="440BB5"/>
                </a:solidFill>
                <a:latin typeface="Times New Roman" pitchFamily="18" charset="0"/>
                <a:cs typeface="Times New Roman" pitchFamily="18" charset="0"/>
              </a:rPr>
              <a:t> </a:t>
            </a:r>
            <a:r>
              <a:rPr lang="ru-RU" sz="2400" dirty="0" smtClean="0">
                <a:solidFill>
                  <a:srgbClr val="440BB5"/>
                </a:solidFill>
                <a:latin typeface="Times New Roman" pitchFamily="18" charset="0"/>
                <a:cs typeface="Times New Roman" pitchFamily="18" charset="0"/>
              </a:rPr>
              <a:t>    </a:t>
            </a:r>
            <a:r>
              <a:rPr lang="ru-RU" sz="2400" dirty="0" err="1" smtClean="0">
                <a:solidFill>
                  <a:srgbClr val="440BB5"/>
                </a:solidFill>
                <a:latin typeface="Times New Roman" pitchFamily="18" charset="0"/>
                <a:cs typeface="Times New Roman" pitchFamily="18" charset="0"/>
              </a:rPr>
              <a:t>Подкармливание</a:t>
            </a:r>
            <a:r>
              <a:rPr lang="ru-RU" sz="2400" dirty="0" smtClean="0">
                <a:solidFill>
                  <a:srgbClr val="440BB5"/>
                </a:solidFill>
                <a:latin typeface="Times New Roman" pitchFamily="18" charset="0"/>
                <a:cs typeface="Times New Roman" pitchFamily="18" charset="0"/>
              </a:rPr>
              <a:t> </a:t>
            </a:r>
            <a:r>
              <a:rPr lang="ru-RU" sz="2400" dirty="0">
                <a:solidFill>
                  <a:srgbClr val="440BB5"/>
                </a:solidFill>
                <a:latin typeface="Times New Roman" pitchFamily="18" charset="0"/>
                <a:cs typeface="Times New Roman" pitchFamily="18" charset="0"/>
              </a:rPr>
              <a:t>птиц   </a:t>
            </a:r>
          </a:p>
          <a:p>
            <a:pPr marL="342900" lvl="0" indent="-342900">
              <a:spcBef>
                <a:spcPct val="20000"/>
              </a:spcBef>
            </a:pPr>
            <a:r>
              <a:rPr lang="ru-RU" sz="2400" b="1" dirty="0">
                <a:ln w="11430"/>
                <a:solidFill>
                  <a:srgbClr val="440BB5"/>
                </a:solidFill>
                <a:effectLst>
                  <a:outerShdw blurRad="80000" dist="40000" dir="5040000" algn="tl">
                    <a:srgbClr val="000000">
                      <a:alpha val="30000"/>
                    </a:srgbClr>
                  </a:outerShdw>
                </a:effectLst>
                <a:latin typeface="Times New Roman" pitchFamily="18" charset="0"/>
                <a:cs typeface="Times New Roman" pitchFamily="18" charset="0"/>
              </a:rPr>
              <a:t>   </a:t>
            </a: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Мы </a:t>
            </a:r>
            <a:r>
              <a:rPr lang="ru-RU" sz="20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кормушки смастерили</a:t>
            </a:r>
          </a:p>
          <a:p>
            <a:pPr marL="342900" lvl="0" indent="-342900" algn="ctr">
              <a:spcBef>
                <a:spcPct val="20000"/>
              </a:spcBef>
              <a:defRPr/>
            </a:pPr>
            <a:r>
              <a:rPr lang="ru-RU" sz="20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Мы столовую открыли.</a:t>
            </a:r>
          </a:p>
          <a:p>
            <a:pPr marL="342900" lvl="0" indent="-342900" algn="ctr">
              <a:spcBef>
                <a:spcPct val="20000"/>
              </a:spcBef>
              <a:defRPr/>
            </a:pPr>
            <a:r>
              <a:rPr lang="ru-RU" sz="20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Воробей, синица- </a:t>
            </a:r>
            <a:endPar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endParaRPr>
          </a:p>
          <a:p>
            <a:pPr marL="342900" lvl="0" indent="-342900" algn="ctr">
              <a:spcBef>
                <a:spcPct val="20000"/>
              </a:spcBef>
              <a:defRPr/>
            </a:pPr>
            <a:r>
              <a:rPr lang="ru-RU" sz="20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a:t>
            </a:r>
            <a:r>
              <a:rPr lang="ru-RU" sz="2000" b="1" dirty="0" smtClean="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                  </a:t>
            </a:r>
            <a:r>
              <a:rPr lang="ru-RU" sz="2000" b="1" dirty="0">
                <a:ln w="11430"/>
                <a:solidFill>
                  <a:srgbClr val="C00000"/>
                </a:solidFill>
                <a:effectLst>
                  <a:outerShdw blurRad="80000" dist="40000" dir="5040000" algn="tl">
                    <a:srgbClr val="000000">
                      <a:alpha val="30000"/>
                    </a:srgbClr>
                  </a:outerShdw>
                </a:effectLst>
                <a:latin typeface="Times New Roman" pitchFamily="18" charset="0"/>
                <a:cs typeface="Times New Roman" pitchFamily="18" charset="0"/>
              </a:rPr>
              <a:t>Прилетели на обед.</a:t>
            </a:r>
          </a:p>
          <a:p>
            <a:pPr marL="342900" lvl="0" indent="-342900">
              <a:spcBef>
                <a:spcPct val="20000"/>
              </a:spcBef>
            </a:pPr>
            <a:endParaRPr lang="ru-RU" sz="2400" dirty="0">
              <a:solidFill>
                <a:prstClr val="black"/>
              </a:solidFill>
              <a:latin typeface="Times New Roman" pitchFamily="18" charset="0"/>
              <a:cs typeface="Times New Roman" pitchFamily="18" charset="0"/>
            </a:endParaRPr>
          </a:p>
          <a:p>
            <a:pPr marL="342900" lvl="0" indent="-342900">
              <a:spcBef>
                <a:spcPct val="20000"/>
              </a:spcBef>
            </a:pPr>
            <a:r>
              <a:rPr lang="ru-RU" sz="2400" dirty="0">
                <a:solidFill>
                  <a:prstClr val="black"/>
                </a:solidFill>
                <a:latin typeface="Times New Roman" pitchFamily="18" charset="0"/>
                <a:cs typeface="Times New Roman" pitchFamily="18" charset="0"/>
              </a:rPr>
              <a:t> </a:t>
            </a:r>
            <a:endParaRPr lang="ru-RU" dirty="0"/>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760" t="18414" r="26407" b="-3015"/>
          <a:stretch/>
        </p:blipFill>
        <p:spPr>
          <a:xfrm>
            <a:off x="6660232" y="3284983"/>
            <a:ext cx="2232248" cy="3104431"/>
          </a:xfrm>
          <a:prstGeom prst="rect">
            <a:avLst/>
          </a:prstGeom>
          <a:ln>
            <a:solidFill>
              <a:schemeClr val="tx2">
                <a:lumMod val="75000"/>
              </a:schemeClr>
            </a:solidFill>
          </a:ln>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24999" t="27900" r="22718"/>
          <a:stretch/>
        </p:blipFill>
        <p:spPr>
          <a:xfrm rot="5400000">
            <a:off x="437341" y="4107274"/>
            <a:ext cx="2440134" cy="2523747"/>
          </a:xfrm>
          <a:prstGeom prst="flowChartDisplay">
            <a:avLst/>
          </a:prstGeom>
          <a:ln>
            <a:solidFill>
              <a:schemeClr val="tx2">
                <a:lumMod val="75000"/>
              </a:schemeClr>
            </a:solidFill>
          </a:ln>
        </p:spPr>
      </p:pic>
    </p:spTree>
    <p:extLst>
      <p:ext uri="{BB962C8B-B14F-4D97-AF65-F5344CB8AC3E}">
        <p14:creationId xmlns:p14="http://schemas.microsoft.com/office/powerpoint/2010/main" val="332327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Прямоугольник 3"/>
          <p:cNvSpPr/>
          <p:nvPr/>
        </p:nvSpPr>
        <p:spPr>
          <a:xfrm>
            <a:off x="1547664" y="548681"/>
            <a:ext cx="7272808" cy="4985980"/>
          </a:xfrm>
          <a:prstGeom prst="rect">
            <a:avLst/>
          </a:prstGeom>
        </p:spPr>
        <p:txBody>
          <a:bodyPr wrap="square">
            <a:spAutoFit/>
          </a:bodyPr>
          <a:lstStyle/>
          <a:p>
            <a:pPr marL="342900" lvl="0" indent="-342900">
              <a:spcBef>
                <a:spcPct val="20000"/>
              </a:spcBef>
            </a:pPr>
            <a:r>
              <a:rPr lang="ru-RU" sz="3800" b="1" dirty="0">
                <a:solidFill>
                  <a:srgbClr val="C00000"/>
                </a:solidFill>
                <a:latin typeface="Times New Roman" pitchFamily="18" charset="0"/>
                <a:cs typeface="Times New Roman" pitchFamily="18" charset="0"/>
              </a:rPr>
              <a:t>Беседы:   </a:t>
            </a:r>
            <a:r>
              <a:rPr lang="ru-RU" sz="2800" dirty="0">
                <a:solidFill>
                  <a:srgbClr val="440BB5"/>
                </a:solidFill>
                <a:latin typeface="Times New Roman" pitchFamily="18" charset="0"/>
                <a:cs typeface="Times New Roman" pitchFamily="18" charset="0"/>
              </a:rPr>
              <a:t>Где живет птица? Опишите, как выглядит птица? (части тела)  Какие приспособления придумал человек для облегчения жизни птиц? Бояться ли  птицы? Кого и чего? Пользу и вред? Как можно помочь птицам и когда? "Что необходимо, чтобы зимующие птицы прозимовали?" "Какой корм и для какой птицы нужно заготовить", "Кому для чего нужны клювы?" "Мы в ответе за тех, кого приручили?" «Нужны ли нам птицы ?" </a:t>
            </a:r>
          </a:p>
        </p:txBody>
      </p:sp>
    </p:spTree>
    <p:extLst>
      <p:ext uri="{BB962C8B-B14F-4D97-AF65-F5344CB8AC3E}">
        <p14:creationId xmlns:p14="http://schemas.microsoft.com/office/powerpoint/2010/main" val="2686779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1340767"/>
            <a:ext cx="7270576" cy="3536033"/>
          </a:xfrm>
        </p:spPr>
        <p:txBody>
          <a:bodyPr/>
          <a:lstStyle/>
          <a:p>
            <a:pPr lvl="0">
              <a:spcBef>
                <a:spcPts val="0"/>
              </a:spcBef>
            </a:pPr>
            <a:r>
              <a:rPr lang="ru-RU" sz="3200" b="1" dirty="0">
                <a:solidFill>
                  <a:srgbClr val="C00000"/>
                </a:solidFill>
                <a:effectLst/>
                <a:latin typeface="Times New Roman" pitchFamily="18" charset="0"/>
                <a:ea typeface="+mn-ea"/>
                <a:cs typeface="Times New Roman" pitchFamily="18" charset="0"/>
              </a:rPr>
              <a:t>Эксперименты и наблюдение за птицами зимой</a:t>
            </a:r>
            <a:r>
              <a:rPr lang="ru-RU" sz="2400" b="1" dirty="0">
                <a:solidFill>
                  <a:srgbClr val="C00000"/>
                </a:solidFill>
                <a:effectLst/>
                <a:latin typeface="Times New Roman" pitchFamily="18" charset="0"/>
                <a:ea typeface="+mn-ea"/>
                <a:cs typeface="Times New Roman" pitchFamily="18" charset="0"/>
              </a:rPr>
              <a:t>. </a:t>
            </a:r>
            <a:br>
              <a:rPr lang="ru-RU" sz="2400" b="1" dirty="0">
                <a:solidFill>
                  <a:srgbClr val="C00000"/>
                </a:solidFill>
                <a:effectLst/>
                <a:latin typeface="Times New Roman" pitchFamily="18" charset="0"/>
                <a:ea typeface="+mn-ea"/>
                <a:cs typeface="Times New Roman" pitchFamily="18" charset="0"/>
              </a:rPr>
            </a:br>
            <a:r>
              <a:rPr lang="ru-RU" sz="2400" dirty="0">
                <a:solidFill>
                  <a:srgbClr val="440BB5"/>
                </a:solidFill>
                <a:effectLst/>
                <a:latin typeface="Times New Roman" pitchFamily="18" charset="0"/>
                <a:ea typeface="+mn-ea"/>
                <a:cs typeface="Times New Roman" pitchFamily="18" charset="0"/>
              </a:rPr>
              <a:t>Объектами наблюдения являлись зимующие птицы, посещавшие кормушку:  воробьи,  синицы, снегири.</a:t>
            </a:r>
            <a:br>
              <a:rPr lang="ru-RU" sz="2400" dirty="0">
                <a:solidFill>
                  <a:srgbClr val="440BB5"/>
                </a:solidFill>
                <a:effectLst/>
                <a:latin typeface="Times New Roman" pitchFamily="18" charset="0"/>
                <a:ea typeface="+mn-ea"/>
                <a:cs typeface="Times New Roman" pitchFamily="18" charset="0"/>
              </a:rPr>
            </a:br>
            <a:r>
              <a:rPr lang="ru-RU" sz="2400" dirty="0">
                <a:solidFill>
                  <a:srgbClr val="440BB5"/>
                </a:solidFill>
                <a:effectLst/>
                <a:latin typeface="Times New Roman" pitchFamily="18" charset="0"/>
                <a:ea typeface="+mn-ea"/>
                <a:cs typeface="Times New Roman" pitchFamily="18" charset="0"/>
              </a:rPr>
              <a:t>При проведении  наблюдения  изучили  виды кормов, которые предпочитают наши пернатые друзья, а также  отмечали  особенности птиц: внешний вид; повадки;  какие звуки издают; взаимоотношение с людьми - реакция на их появление.</a:t>
            </a:r>
            <a:br>
              <a:rPr lang="ru-RU" sz="2400" dirty="0">
                <a:solidFill>
                  <a:srgbClr val="440BB5"/>
                </a:solidFill>
                <a:effectLst/>
                <a:latin typeface="Times New Roman" pitchFamily="18" charset="0"/>
                <a:ea typeface="+mn-ea"/>
                <a:cs typeface="Times New Roman" pitchFamily="18" charset="0"/>
              </a:rPr>
            </a:b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741" t="20666" b="7430"/>
          <a:stretch/>
        </p:blipFill>
        <p:spPr>
          <a:xfrm>
            <a:off x="251520" y="4005064"/>
            <a:ext cx="3994548" cy="2384365"/>
          </a:xfrm>
          <a:prstGeom prst="rect">
            <a:avLst/>
          </a:prstGeom>
          <a:ln w="19050">
            <a:solidFill>
              <a:srgbClr val="FF0000"/>
            </a:solidFill>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05064"/>
            <a:ext cx="4292160" cy="2412194"/>
          </a:xfrm>
          <a:prstGeom prst="rect">
            <a:avLst/>
          </a:prstGeom>
          <a:ln>
            <a:solidFill>
              <a:srgbClr val="FF0000"/>
            </a:solidFill>
          </a:ln>
        </p:spPr>
      </p:pic>
    </p:spTree>
    <p:extLst>
      <p:ext uri="{BB962C8B-B14F-4D97-AF65-F5344CB8AC3E}">
        <p14:creationId xmlns:p14="http://schemas.microsoft.com/office/powerpoint/2010/main" val="1267152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179512" y="548680"/>
            <a:ext cx="8784976" cy="5299912"/>
          </a:xfrm>
          <a:prstGeom prst="rect">
            <a:avLst/>
          </a:prstGeom>
        </p:spPr>
        <p:txBody>
          <a:bodyPr wrap="square">
            <a:spAutoFit/>
          </a:bodyPr>
          <a:lstStyle/>
          <a:p>
            <a:pPr marL="342900" lvl="0" indent="-342900" algn="ctr">
              <a:spcBef>
                <a:spcPct val="20000"/>
              </a:spcBef>
            </a:pPr>
            <a:r>
              <a:rPr lang="ru-RU" sz="3600" b="1" u="sng" dirty="0">
                <a:solidFill>
                  <a:srgbClr val="C00000"/>
                </a:solidFill>
                <a:latin typeface="Times New Roman" pitchFamily="18" charset="0"/>
                <a:cs typeface="Times New Roman" pitchFamily="18" charset="0"/>
              </a:rPr>
              <a:t>Выводы</a:t>
            </a:r>
            <a:r>
              <a:rPr lang="ru-RU" sz="3600" b="1" dirty="0">
                <a:solidFill>
                  <a:srgbClr val="C00000"/>
                </a:solidFill>
                <a:latin typeface="Times New Roman" pitchFamily="18" charset="0"/>
                <a:cs typeface="Times New Roman" pitchFamily="18" charset="0"/>
              </a:rPr>
              <a:t>:  </a:t>
            </a:r>
            <a:r>
              <a:rPr lang="ru-RU" sz="2400" dirty="0">
                <a:solidFill>
                  <a:srgbClr val="440BB5"/>
                </a:solidFill>
                <a:latin typeface="Times New Roman" pitchFamily="18" charset="0"/>
                <a:cs typeface="Times New Roman" pitchFamily="18" charset="0"/>
              </a:rPr>
              <a:t>в холодную погоду на кормушку прилетает больше пернатых гостей. Таким образом, наша гипотеза подтверждается, если постоянно подкармливать зимующих птиц то, тем самым мы помогаем им пережить холодный период года, когда птицам сложно добывать корм из–под снега, и сохраняем их численность.</a:t>
            </a:r>
          </a:p>
          <a:p>
            <a:pPr marL="342900" lvl="0" indent="-342900">
              <a:spcBef>
                <a:spcPct val="20000"/>
              </a:spcBef>
            </a:pPr>
            <a:r>
              <a:rPr lang="ru-RU" sz="2400" dirty="0">
                <a:solidFill>
                  <a:srgbClr val="440BB5"/>
                </a:solidFill>
                <a:latin typeface="Times New Roman" pitchFamily="18" charset="0"/>
                <a:cs typeface="Times New Roman" pitchFamily="18" charset="0"/>
              </a:rPr>
              <a:t>             Проведя наблюдения, мы сделали следующие выводы:</a:t>
            </a:r>
          </a:p>
          <a:p>
            <a:pPr marL="342900" lvl="0" indent="-342900" algn="ctr">
              <a:spcBef>
                <a:spcPct val="20000"/>
              </a:spcBef>
            </a:pPr>
            <a:r>
              <a:rPr lang="ru-RU" sz="2400" dirty="0">
                <a:solidFill>
                  <a:srgbClr val="440BB5"/>
                </a:solidFill>
                <a:latin typeface="Times New Roman" pitchFamily="18" charset="0"/>
                <a:cs typeface="Times New Roman" pitchFamily="18" charset="0"/>
              </a:rPr>
              <a:t>      1. Зимуют у нас только приспособленные к выживанию в суровых погодных условиях птицы.</a:t>
            </a:r>
          </a:p>
          <a:p>
            <a:pPr marL="342900" lvl="0" indent="-342900" algn="ctr">
              <a:spcBef>
                <a:spcPct val="20000"/>
              </a:spcBef>
            </a:pPr>
            <a:r>
              <a:rPr lang="ru-RU" sz="2400" dirty="0">
                <a:solidFill>
                  <a:srgbClr val="440BB5"/>
                </a:solidFill>
                <a:latin typeface="Times New Roman" pitchFamily="18" charset="0"/>
                <a:cs typeface="Times New Roman" pitchFamily="18" charset="0"/>
              </a:rPr>
              <a:t>2. Сытой птице мороз не страшен.</a:t>
            </a:r>
            <a:br>
              <a:rPr lang="ru-RU" sz="2400" dirty="0">
                <a:solidFill>
                  <a:srgbClr val="440BB5"/>
                </a:solidFill>
                <a:latin typeface="Times New Roman" pitchFamily="18" charset="0"/>
                <a:cs typeface="Times New Roman" pitchFamily="18" charset="0"/>
              </a:rPr>
            </a:br>
            <a:r>
              <a:rPr lang="ru-RU" sz="2400" dirty="0">
                <a:solidFill>
                  <a:srgbClr val="440BB5"/>
                </a:solidFill>
                <a:latin typeface="Times New Roman" pitchFamily="18" charset="0"/>
                <a:cs typeface="Times New Roman" pitchFamily="18" charset="0"/>
              </a:rPr>
              <a:t>3. Главное правило: не забывать подсыпать корм в кормушки. Нерегулярное наполнение кормушки может вызвать гибель привыкших к подкормке пернатых.</a:t>
            </a:r>
          </a:p>
        </p:txBody>
      </p:sp>
    </p:spTree>
    <p:extLst>
      <p:ext uri="{BB962C8B-B14F-4D97-AF65-F5344CB8AC3E}">
        <p14:creationId xmlns:p14="http://schemas.microsoft.com/office/powerpoint/2010/main" val="642516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1"/>
            <a:ext cx="8568952" cy="6734151"/>
          </a:xfrm>
          <a:prstGeom prst="rect">
            <a:avLst/>
          </a:prstGeom>
        </p:spPr>
        <p:txBody>
          <a:bodyPr wrap="square">
            <a:spAutoFit/>
          </a:bodyPr>
          <a:lstStyle/>
          <a:p>
            <a:pPr marL="274320" lvl="0" indent="-274320" algn="ctr">
              <a:spcBef>
                <a:spcPct val="20000"/>
              </a:spcBef>
              <a:buClr>
                <a:srgbClr val="0BD0D9"/>
              </a:buClr>
              <a:buSzPct val="95000"/>
              <a:buFont typeface="Wingdings 2"/>
              <a:buChar char=""/>
            </a:pPr>
            <a:r>
              <a:rPr lang="ru-RU" sz="2600" b="1" dirty="0">
                <a:solidFill>
                  <a:srgbClr val="0F6FC6">
                    <a:lumMod val="75000"/>
                  </a:srgbClr>
                </a:solidFill>
                <a:latin typeface="Constantia"/>
              </a:rPr>
              <a:t>Поговорки</a:t>
            </a:r>
          </a:p>
          <a:p>
            <a:pPr marL="514350" lvl="0" indent="-514350" algn="ctr">
              <a:spcBef>
                <a:spcPct val="20000"/>
              </a:spcBef>
              <a:buClr>
                <a:srgbClr val="0BD0D9"/>
              </a:buClr>
              <a:buSzPct val="95000"/>
            </a:pPr>
            <a:r>
              <a:rPr lang="ru-RU" sz="2600" b="1" dirty="0">
                <a:solidFill>
                  <a:srgbClr val="C00000"/>
                </a:solidFill>
                <a:latin typeface="Constantia"/>
              </a:rPr>
              <a:t>Красна птица пером, а человек – умом.</a:t>
            </a:r>
          </a:p>
          <a:p>
            <a:pPr marL="514350" lvl="0" indent="-514350" algn="ctr">
              <a:spcBef>
                <a:spcPct val="20000"/>
              </a:spcBef>
              <a:buClr>
                <a:srgbClr val="0BD0D9"/>
              </a:buClr>
              <a:buSzPct val="95000"/>
            </a:pPr>
            <a:r>
              <a:rPr lang="ru-RU" sz="2600" b="1" dirty="0">
                <a:solidFill>
                  <a:srgbClr val="0F6FC6">
                    <a:lumMod val="75000"/>
                  </a:srgbClr>
                </a:solidFill>
                <a:latin typeface="Constantia"/>
              </a:rPr>
              <a:t>Слово – не воробей, вылетит не поймаешь.</a:t>
            </a:r>
          </a:p>
          <a:p>
            <a:pPr marL="514350" lvl="0" indent="-514350" algn="ctr">
              <a:spcBef>
                <a:spcPct val="20000"/>
              </a:spcBef>
              <a:buClr>
                <a:srgbClr val="0BD0D9"/>
              </a:buClr>
              <a:buSzPct val="95000"/>
            </a:pPr>
            <a:r>
              <a:rPr lang="ru-RU" sz="2600" b="1" dirty="0">
                <a:solidFill>
                  <a:srgbClr val="C00000"/>
                </a:solidFill>
                <a:latin typeface="Constantia"/>
              </a:rPr>
              <a:t>Синичка – воробью сестричка.</a:t>
            </a:r>
          </a:p>
          <a:p>
            <a:pPr marL="514350" lvl="0" indent="-514350" algn="ctr">
              <a:spcBef>
                <a:spcPct val="20000"/>
              </a:spcBef>
              <a:buClr>
                <a:srgbClr val="0BD0D9"/>
              </a:buClr>
              <a:buSzPct val="95000"/>
            </a:pPr>
            <a:r>
              <a:rPr lang="ru-RU" sz="2600" b="1" dirty="0">
                <a:solidFill>
                  <a:srgbClr val="0F6FC6">
                    <a:lumMod val="75000"/>
                  </a:srgbClr>
                </a:solidFill>
                <a:latin typeface="Constantia"/>
              </a:rPr>
              <a:t>Всякая птица свои песни поёт.</a:t>
            </a:r>
          </a:p>
          <a:p>
            <a:pPr marL="514350" lvl="0" indent="-514350" algn="ctr">
              <a:spcBef>
                <a:spcPct val="20000"/>
              </a:spcBef>
              <a:buClr>
                <a:srgbClr val="0BD0D9"/>
              </a:buClr>
              <a:buSzPct val="95000"/>
            </a:pPr>
            <a:r>
              <a:rPr lang="ru-RU" sz="2600" b="1" dirty="0">
                <a:solidFill>
                  <a:srgbClr val="C00000"/>
                </a:solidFill>
                <a:latin typeface="Constantia"/>
              </a:rPr>
              <a:t>Молодой воробей учится чирикать у старого.</a:t>
            </a:r>
          </a:p>
          <a:p>
            <a:pPr marL="514350" lvl="0" indent="-514350" algn="ctr">
              <a:spcBef>
                <a:spcPct val="20000"/>
              </a:spcBef>
              <a:buClr>
                <a:srgbClr val="0BD0D9"/>
              </a:buClr>
              <a:buSzPct val="95000"/>
            </a:pPr>
            <a:r>
              <a:rPr lang="ru-RU" sz="2600" b="1" dirty="0">
                <a:solidFill>
                  <a:srgbClr val="0F6FC6">
                    <a:lumMod val="75000"/>
                  </a:srgbClr>
                </a:solidFill>
                <a:latin typeface="Constantia"/>
              </a:rPr>
              <a:t>Всякая сорока от своего языка погибает.</a:t>
            </a:r>
          </a:p>
          <a:p>
            <a:pPr marL="514350" lvl="0" indent="-514350" algn="ctr">
              <a:spcBef>
                <a:spcPct val="20000"/>
              </a:spcBef>
              <a:buClr>
                <a:srgbClr val="0BD0D9"/>
              </a:buClr>
              <a:buSzPct val="95000"/>
            </a:pPr>
            <a:r>
              <a:rPr lang="ru-RU" sz="2600" b="1" dirty="0">
                <a:solidFill>
                  <a:srgbClr val="C00000"/>
                </a:solidFill>
                <a:latin typeface="Constantia"/>
              </a:rPr>
              <a:t>Каждая птица своим носом кормится.</a:t>
            </a:r>
          </a:p>
          <a:p>
            <a:pPr marL="514350" lvl="0" indent="-514350" algn="ctr">
              <a:spcBef>
                <a:spcPct val="20000"/>
              </a:spcBef>
              <a:buClr>
                <a:srgbClr val="0BD0D9"/>
              </a:buClr>
              <a:buSzPct val="95000"/>
            </a:pPr>
            <a:r>
              <a:rPr lang="ru-RU" sz="2600" b="1" dirty="0">
                <a:solidFill>
                  <a:srgbClr val="0F6FC6">
                    <a:lumMod val="75000"/>
                  </a:srgbClr>
                </a:solidFill>
                <a:latin typeface="Constantia"/>
              </a:rPr>
              <a:t>Мала ворона, да рот широк.</a:t>
            </a:r>
          </a:p>
          <a:p>
            <a:pPr marL="514350" lvl="0" indent="-514350" algn="ctr">
              <a:spcBef>
                <a:spcPct val="20000"/>
              </a:spcBef>
              <a:buClr>
                <a:srgbClr val="0BD0D9"/>
              </a:buClr>
              <a:buSzPct val="95000"/>
            </a:pPr>
            <a:r>
              <a:rPr lang="ru-RU" sz="2600" b="1" dirty="0">
                <a:solidFill>
                  <a:srgbClr val="C00000"/>
                </a:solidFill>
                <a:latin typeface="Constantia"/>
              </a:rPr>
              <a:t> У маленькой птицы и гнездо маленькое.</a:t>
            </a:r>
          </a:p>
          <a:p>
            <a:pPr marL="514350" lvl="0" indent="-514350" algn="ctr">
              <a:spcBef>
                <a:spcPct val="20000"/>
              </a:spcBef>
              <a:buClr>
                <a:srgbClr val="0BD0D9"/>
              </a:buClr>
              <a:buSzPct val="95000"/>
            </a:pPr>
            <a:r>
              <a:rPr lang="ru-RU" sz="2600" b="1" dirty="0">
                <a:solidFill>
                  <a:srgbClr val="0F6FC6">
                    <a:lumMod val="75000"/>
                  </a:srgbClr>
                </a:solidFill>
                <a:latin typeface="Constantia"/>
              </a:rPr>
              <a:t>Нет дерева, на которое бы птица не садилась.</a:t>
            </a:r>
          </a:p>
          <a:p>
            <a:pPr marL="514350" lvl="0" indent="-514350" algn="ctr">
              <a:spcBef>
                <a:spcPct val="20000"/>
              </a:spcBef>
              <a:buClr>
                <a:srgbClr val="0BD0D9"/>
              </a:buClr>
              <a:buSzPct val="95000"/>
            </a:pPr>
            <a:r>
              <a:rPr lang="ru-RU" sz="2600" b="1" dirty="0">
                <a:solidFill>
                  <a:srgbClr val="C00000"/>
                </a:solidFill>
                <a:latin typeface="Constantia"/>
              </a:rPr>
              <a:t>Птицы сильны крыльями, а люди дружбой.</a:t>
            </a:r>
          </a:p>
          <a:p>
            <a:pPr marL="514350" lvl="0" indent="-514350" algn="ctr">
              <a:spcBef>
                <a:spcPct val="20000"/>
              </a:spcBef>
              <a:buClr>
                <a:srgbClr val="0BD0D9"/>
              </a:buClr>
              <a:buSzPct val="95000"/>
            </a:pPr>
            <a:r>
              <a:rPr lang="ru-RU" sz="2600" b="1" dirty="0">
                <a:solidFill>
                  <a:srgbClr val="0F6FC6">
                    <a:lumMod val="75000"/>
                  </a:srgbClr>
                </a:solidFill>
                <a:latin typeface="Constantia"/>
              </a:rPr>
              <a:t>Пуганая ворона куста боится.</a:t>
            </a:r>
          </a:p>
          <a:p>
            <a:pPr marL="274320" lvl="0" indent="-274320">
              <a:spcBef>
                <a:spcPct val="20000"/>
              </a:spcBef>
              <a:buClr>
                <a:srgbClr val="0BD0D9"/>
              </a:buClr>
              <a:buSzPct val="95000"/>
              <a:buFont typeface="Wingdings 2"/>
              <a:buChar char=""/>
            </a:pPr>
            <a:endParaRPr lang="ru-RU" sz="2600" dirty="0">
              <a:solidFill>
                <a:prstClr val="black"/>
              </a:solidFill>
              <a:latin typeface="Constantia"/>
            </a:endParaRPr>
          </a:p>
        </p:txBody>
      </p:sp>
    </p:spTree>
    <p:extLst>
      <p:ext uri="{BB962C8B-B14F-4D97-AF65-F5344CB8AC3E}">
        <p14:creationId xmlns:p14="http://schemas.microsoft.com/office/powerpoint/2010/main" val="397478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рямоугольник 2"/>
          <p:cNvSpPr/>
          <p:nvPr/>
        </p:nvSpPr>
        <p:spPr>
          <a:xfrm>
            <a:off x="2411760" y="980728"/>
            <a:ext cx="5904656" cy="1446550"/>
          </a:xfrm>
          <a:prstGeom prst="rect">
            <a:avLst/>
          </a:prstGeom>
        </p:spPr>
        <p:txBody>
          <a:bodyPr wrap="square">
            <a:spAutoFit/>
          </a:bodyPr>
          <a:lstStyle/>
          <a:p>
            <a:pPr lvl="0" algn="ctr"/>
            <a:r>
              <a:rPr lang="ru-RU" sz="4400" b="1" dirty="0">
                <a:solidFill>
                  <a:srgbClr val="0070C0"/>
                </a:solidFill>
                <a:latin typeface="Times New Roman" pitchFamily="18" charset="0"/>
                <a:cs typeface="Times New Roman" pitchFamily="18" charset="0"/>
              </a:rPr>
              <a:t>Спасибо</a:t>
            </a:r>
          </a:p>
          <a:p>
            <a:pPr lvl="0" algn="ctr"/>
            <a:r>
              <a:rPr lang="ru-RU" sz="4400" b="1" dirty="0">
                <a:solidFill>
                  <a:srgbClr val="0070C0"/>
                </a:solidFill>
                <a:latin typeface="Times New Roman" pitchFamily="18" charset="0"/>
                <a:cs typeface="Times New Roman" pitchFamily="18" charset="0"/>
              </a:rPr>
              <a:t> за внимание!!!</a:t>
            </a: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38538" t="25336" r="6844" b="9671"/>
          <a:stretch/>
        </p:blipFill>
        <p:spPr>
          <a:xfrm>
            <a:off x="2627784" y="2780928"/>
            <a:ext cx="5194844" cy="3316704"/>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38538" t="25336" r="6844" b="9671"/>
          <a:stretch/>
        </p:blipFill>
        <p:spPr>
          <a:xfrm>
            <a:off x="2411760" y="2933328"/>
            <a:ext cx="5194844" cy="3316704"/>
          </a:xfrm>
          <a:prstGeom prst="rect">
            <a:avLst/>
          </a:prstGeom>
        </p:spPr>
      </p:pic>
    </p:spTree>
    <p:extLst>
      <p:ext uri="{BB962C8B-B14F-4D97-AF65-F5344CB8AC3E}">
        <p14:creationId xmlns:p14="http://schemas.microsoft.com/office/powerpoint/2010/main" val="666171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spcAft>
                <a:spcPts val="0"/>
              </a:spcAft>
            </a:pPr>
            <a:r>
              <a:rPr lang="ru-RU" sz="3200" dirty="0">
                <a:solidFill>
                  <a:srgbClr val="FF0000"/>
                </a:solidFill>
                <a:effectLst/>
                <a:latin typeface="Times New Roman"/>
                <a:ea typeface="Calibri"/>
                <a:cs typeface="Times New Roman"/>
              </a:rPr>
              <a:t>Паспорт проекта</a:t>
            </a:r>
            <a:r>
              <a:rPr lang="ru-RU" sz="3200" dirty="0">
                <a:solidFill>
                  <a:srgbClr val="FF0000"/>
                </a:solidFill>
                <a:effectLst/>
                <a:latin typeface="Calibri"/>
                <a:ea typeface="Calibri"/>
                <a:cs typeface="Times New Roman"/>
              </a:rPr>
              <a:t/>
            </a:r>
            <a:br>
              <a:rPr lang="ru-RU" sz="3200" dirty="0">
                <a:solidFill>
                  <a:srgbClr val="FF0000"/>
                </a:solidFill>
                <a:effectLst/>
                <a:latin typeface="Calibri"/>
                <a:ea typeface="Calibri"/>
                <a:cs typeface="Times New Roman"/>
              </a:rPr>
            </a:br>
            <a:r>
              <a:rPr lang="ru-RU" sz="3200" dirty="0">
                <a:solidFill>
                  <a:srgbClr val="FF0000"/>
                </a:solidFill>
                <a:effectLst/>
                <a:latin typeface="Times New Roman"/>
                <a:ea typeface="Calibri"/>
                <a:cs typeface="Times New Roman"/>
              </a:rPr>
              <a:t>Тип проекта: познавательно-продуктивный.</a:t>
            </a:r>
            <a:r>
              <a:rPr lang="ru-RU" sz="3200" dirty="0">
                <a:solidFill>
                  <a:srgbClr val="FF0000"/>
                </a:solidFill>
                <a:effectLst/>
                <a:latin typeface="Calibri"/>
                <a:ea typeface="Calibri"/>
                <a:cs typeface="Times New Roman"/>
              </a:rPr>
              <a:t/>
            </a:r>
            <a:br>
              <a:rPr lang="ru-RU" sz="3200" dirty="0">
                <a:solidFill>
                  <a:srgbClr val="FF0000"/>
                </a:solidFill>
                <a:effectLst/>
                <a:latin typeface="Calibri"/>
                <a:ea typeface="Calibri"/>
                <a:cs typeface="Times New Roman"/>
              </a:rPr>
            </a:br>
            <a:r>
              <a:rPr lang="ru-RU" sz="3200" u="sng" dirty="0">
                <a:solidFill>
                  <a:srgbClr val="FF0000"/>
                </a:solidFill>
                <a:effectLst/>
                <a:latin typeface="Times New Roman"/>
                <a:ea typeface="Calibri"/>
                <a:cs typeface="Times New Roman"/>
              </a:rPr>
              <a:t>По числу детей</a:t>
            </a:r>
            <a:r>
              <a:rPr lang="ru-RU" sz="3200" dirty="0">
                <a:solidFill>
                  <a:srgbClr val="FF0000"/>
                </a:solidFill>
                <a:effectLst/>
                <a:latin typeface="Times New Roman"/>
                <a:ea typeface="Calibri"/>
                <a:cs typeface="Times New Roman"/>
              </a:rPr>
              <a:t>: групповой.</a:t>
            </a:r>
            <a:r>
              <a:rPr lang="ru-RU" sz="3200" dirty="0">
                <a:solidFill>
                  <a:srgbClr val="FF0000"/>
                </a:solidFill>
                <a:effectLst/>
                <a:latin typeface="Calibri"/>
                <a:ea typeface="Calibri"/>
                <a:cs typeface="Times New Roman"/>
              </a:rPr>
              <a:t/>
            </a:r>
            <a:br>
              <a:rPr lang="ru-RU" sz="3200" dirty="0">
                <a:solidFill>
                  <a:srgbClr val="FF0000"/>
                </a:solidFill>
                <a:effectLst/>
                <a:latin typeface="Calibri"/>
                <a:ea typeface="Calibri"/>
                <a:cs typeface="Times New Roman"/>
              </a:rPr>
            </a:br>
            <a:r>
              <a:rPr lang="ru-RU" sz="3200" u="sng" dirty="0">
                <a:solidFill>
                  <a:srgbClr val="FF0000"/>
                </a:solidFill>
                <a:effectLst/>
                <a:latin typeface="Times New Roman"/>
                <a:ea typeface="Calibri"/>
                <a:cs typeface="Times New Roman"/>
              </a:rPr>
              <a:t>По продолжительности</a:t>
            </a:r>
            <a:r>
              <a:rPr lang="ru-RU" sz="3200" dirty="0">
                <a:solidFill>
                  <a:srgbClr val="FF0000"/>
                </a:solidFill>
                <a:effectLst/>
                <a:latin typeface="Times New Roman"/>
                <a:ea typeface="Calibri"/>
                <a:cs typeface="Times New Roman"/>
              </a:rPr>
              <a:t>: </a:t>
            </a:r>
            <a:r>
              <a:rPr lang="ru-RU" sz="3200" dirty="0" smtClean="0">
                <a:solidFill>
                  <a:srgbClr val="FF0000"/>
                </a:solidFill>
                <a:effectLst/>
                <a:latin typeface="Times New Roman"/>
                <a:ea typeface="Calibri"/>
                <a:cs typeface="Times New Roman"/>
              </a:rPr>
              <a:t>долгосрочный</a:t>
            </a:r>
            <a:br>
              <a:rPr lang="ru-RU" sz="3200" dirty="0" smtClean="0">
                <a:solidFill>
                  <a:srgbClr val="FF0000"/>
                </a:solidFill>
                <a:effectLst/>
                <a:latin typeface="Times New Roman"/>
                <a:ea typeface="Calibri"/>
                <a:cs typeface="Times New Roman"/>
              </a:rPr>
            </a:br>
            <a:r>
              <a:rPr lang="ru-RU" sz="3200" i="1" dirty="0" smtClean="0">
                <a:solidFill>
                  <a:srgbClr val="FF0000"/>
                </a:solidFill>
                <a:effectLst/>
                <a:latin typeface="Times New Roman"/>
                <a:ea typeface="Calibri"/>
                <a:cs typeface="Times New Roman"/>
              </a:rPr>
              <a:t>(с 1.12.17- по15.04.18</a:t>
            </a:r>
            <a:r>
              <a:rPr lang="ru-RU" sz="3200" i="1" dirty="0">
                <a:solidFill>
                  <a:srgbClr val="FF0000"/>
                </a:solidFill>
                <a:effectLst/>
                <a:latin typeface="Times New Roman"/>
                <a:ea typeface="Calibri"/>
                <a:cs typeface="Times New Roman"/>
              </a:rPr>
              <a:t>)</a:t>
            </a:r>
            <a:r>
              <a:rPr lang="ru-RU" sz="3200" dirty="0">
                <a:solidFill>
                  <a:srgbClr val="FF0000"/>
                </a:solidFill>
                <a:effectLst/>
                <a:latin typeface="Calibri"/>
                <a:ea typeface="Calibri"/>
                <a:cs typeface="Times New Roman"/>
              </a:rPr>
              <a:t/>
            </a:r>
            <a:br>
              <a:rPr lang="ru-RU" sz="3200" dirty="0">
                <a:solidFill>
                  <a:srgbClr val="FF0000"/>
                </a:solidFill>
                <a:effectLst/>
                <a:latin typeface="Calibri"/>
                <a:ea typeface="Calibri"/>
                <a:cs typeface="Times New Roman"/>
              </a:rPr>
            </a:br>
            <a:r>
              <a:rPr lang="ru-RU" sz="3200" dirty="0">
                <a:solidFill>
                  <a:srgbClr val="FF0000"/>
                </a:solidFill>
                <a:effectLst/>
                <a:latin typeface="Times New Roman"/>
                <a:ea typeface="Calibri"/>
                <a:cs typeface="Times New Roman"/>
              </a:rPr>
              <a:t>Участники проекта</a:t>
            </a:r>
            <a:r>
              <a:rPr lang="ru-RU" sz="3200" dirty="0" smtClean="0">
                <a:solidFill>
                  <a:srgbClr val="FF0000"/>
                </a:solidFill>
                <a:effectLst/>
                <a:latin typeface="Times New Roman"/>
                <a:ea typeface="Calibri"/>
                <a:cs typeface="Times New Roman"/>
              </a:rPr>
              <a:t>:</a:t>
            </a:r>
            <a:br>
              <a:rPr lang="ru-RU" sz="3200" dirty="0" smtClean="0">
                <a:solidFill>
                  <a:srgbClr val="FF0000"/>
                </a:solidFill>
                <a:effectLst/>
                <a:latin typeface="Times New Roman"/>
                <a:ea typeface="Calibri"/>
                <a:cs typeface="Times New Roman"/>
              </a:rPr>
            </a:br>
            <a:r>
              <a:rPr lang="ru-RU" sz="3200" dirty="0" smtClean="0">
                <a:solidFill>
                  <a:srgbClr val="FF0000"/>
                </a:solidFill>
                <a:effectLst/>
                <a:latin typeface="Times New Roman"/>
                <a:ea typeface="Calibri"/>
                <a:cs typeface="Times New Roman"/>
              </a:rPr>
              <a:t> </a:t>
            </a:r>
            <a:r>
              <a:rPr lang="ru-RU" sz="3200" dirty="0">
                <a:solidFill>
                  <a:srgbClr val="FF0000"/>
                </a:solidFill>
                <a:effectLst/>
                <a:latin typeface="Times New Roman"/>
                <a:ea typeface="Calibri"/>
                <a:cs typeface="Times New Roman"/>
              </a:rPr>
              <a:t>Воспитатель, дети, родители.</a:t>
            </a:r>
            <a:r>
              <a:rPr lang="ru-RU" sz="1050" dirty="0">
                <a:solidFill>
                  <a:srgbClr val="FF0000"/>
                </a:solidFill>
                <a:effectLst/>
                <a:latin typeface="Calibri"/>
                <a:ea typeface="Calibri"/>
                <a:cs typeface="Times New Roman"/>
              </a:rPr>
              <a:t/>
            </a:r>
            <a:br>
              <a:rPr lang="ru-RU" sz="1050" dirty="0">
                <a:solidFill>
                  <a:srgbClr val="FF0000"/>
                </a:solidFill>
                <a:effectLst/>
                <a:latin typeface="Calibri"/>
                <a:ea typeface="Calibri"/>
                <a:cs typeface="Times New Roman"/>
              </a:rPr>
            </a:br>
            <a:endParaRPr lang="ru-RU" sz="2000" dirty="0">
              <a:solidFill>
                <a:srgbClr val="FF0000"/>
              </a:solidFill>
            </a:endParaRPr>
          </a:p>
        </p:txBody>
      </p:sp>
    </p:spTree>
    <p:extLst>
      <p:ext uri="{BB962C8B-B14F-4D97-AF65-F5344CB8AC3E}">
        <p14:creationId xmlns:p14="http://schemas.microsoft.com/office/powerpoint/2010/main" val="3998531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1399"/>
            <a:ext cx="7772400" cy="1368151"/>
          </a:xfrm>
        </p:spPr>
        <p:txBody>
          <a:bodyPr/>
          <a:lstStyle/>
          <a:p>
            <a:r>
              <a:rPr lang="ru-RU" sz="3200" b="1" i="1" dirty="0" smtClean="0">
                <a:solidFill>
                  <a:srgbClr val="FF0000"/>
                </a:solidFill>
              </a:rPr>
              <a:t>АКТУАЛЬНОСТЬ ПРОЕКТА</a:t>
            </a:r>
            <a:endParaRPr lang="ru-RU" sz="3200" b="1" i="1" dirty="0">
              <a:solidFill>
                <a:srgbClr val="FF0000"/>
              </a:solidFill>
            </a:endParaRPr>
          </a:p>
        </p:txBody>
      </p:sp>
      <p:sp>
        <p:nvSpPr>
          <p:cNvPr id="3" name="Подзаголовок 2"/>
          <p:cNvSpPr>
            <a:spLocks noGrp="1"/>
          </p:cNvSpPr>
          <p:nvPr>
            <p:ph type="subTitle" idx="1"/>
          </p:nvPr>
        </p:nvSpPr>
        <p:spPr>
          <a:xfrm>
            <a:off x="683568" y="1268760"/>
            <a:ext cx="7632848" cy="4903440"/>
          </a:xfrm>
        </p:spPr>
        <p:txBody>
          <a:bodyPr>
            <a:noAutofit/>
          </a:bodyPr>
          <a:lstStyle/>
          <a:p>
            <a:pPr algn="l">
              <a:spcAft>
                <a:spcPts val="0"/>
              </a:spcAft>
            </a:pPr>
            <a:r>
              <a:rPr lang="ru-RU" sz="2000" dirty="0" smtClean="0">
                <a:solidFill>
                  <a:schemeClr val="tx1"/>
                </a:solidFill>
                <a:latin typeface="Times New Roman"/>
                <a:ea typeface="Calibri"/>
                <a:cs typeface="Times New Roman"/>
              </a:rPr>
              <a:t>В холодное время года перед</a:t>
            </a:r>
            <a:r>
              <a:rPr lang="ru-RU" sz="2000" dirty="0" smtClean="0">
                <a:solidFill>
                  <a:schemeClr val="tx1"/>
                </a:solidFill>
                <a:latin typeface="Calibri"/>
                <a:ea typeface="Calibri"/>
                <a:cs typeface="Times New Roman"/>
              </a:rPr>
              <a:t>  </a:t>
            </a:r>
            <a:r>
              <a:rPr lang="ru-RU" sz="2000" dirty="0" smtClean="0">
                <a:solidFill>
                  <a:schemeClr val="tx1"/>
                </a:solidFill>
                <a:latin typeface="Times New Roman"/>
                <a:ea typeface="Calibri"/>
                <a:cs typeface="Times New Roman"/>
              </a:rPr>
              <a:t>зимующими птицами встают жизненно важные</a:t>
            </a:r>
            <a:r>
              <a:rPr lang="ru-RU" sz="2000" dirty="0" smtClean="0">
                <a:solidFill>
                  <a:schemeClr val="tx1"/>
                </a:solidFill>
                <a:latin typeface="Calibri"/>
                <a:ea typeface="Calibri"/>
                <a:cs typeface="Times New Roman"/>
              </a:rPr>
              <a:t> </a:t>
            </a:r>
            <a:r>
              <a:rPr lang="ru-RU" sz="2000" u="sng" dirty="0" smtClean="0">
                <a:solidFill>
                  <a:schemeClr val="tx1"/>
                </a:solidFill>
                <a:latin typeface="Times New Roman"/>
                <a:ea typeface="Calibri"/>
                <a:cs typeface="Times New Roman"/>
              </a:rPr>
              <a:t>вопросы</a:t>
            </a:r>
            <a:r>
              <a:rPr lang="ru-RU" sz="2000" dirty="0" smtClean="0">
                <a:solidFill>
                  <a:schemeClr val="tx1"/>
                </a:solidFill>
                <a:latin typeface="Times New Roman"/>
                <a:ea typeface="Calibri"/>
                <a:cs typeface="Times New Roman"/>
              </a:rPr>
              <a:t>: как прокормятся. Птицы - это теплокровные существа, дышащие воздухом.</a:t>
            </a:r>
            <a:endParaRPr lang="ru-RU" sz="2000" dirty="0" smtClean="0">
              <a:solidFill>
                <a:schemeClr val="tx1"/>
              </a:solidFill>
              <a:latin typeface="Calibri"/>
              <a:ea typeface="Calibri"/>
              <a:cs typeface="Times New Roman"/>
            </a:endParaRPr>
          </a:p>
          <a:p>
            <a:pPr algn="l">
              <a:spcAft>
                <a:spcPts val="0"/>
              </a:spcAft>
            </a:pPr>
            <a:r>
              <a:rPr lang="ru-RU" sz="2000" dirty="0" smtClean="0">
                <a:solidFill>
                  <a:schemeClr val="tx1"/>
                </a:solidFill>
                <a:latin typeface="Times New Roman"/>
                <a:ea typeface="Calibri"/>
                <a:cs typeface="Times New Roman"/>
              </a:rPr>
              <a:t>В современных условиях проблема экологического воспитания дошкольников приобретает особую остроту и актуальность. Именно в период</a:t>
            </a:r>
            <a:r>
              <a:rPr lang="ru-RU" sz="2000" dirty="0" smtClean="0">
                <a:solidFill>
                  <a:schemeClr val="tx1"/>
                </a:solidFill>
                <a:latin typeface="Calibri"/>
                <a:ea typeface="Calibri"/>
                <a:cs typeface="Times New Roman"/>
              </a:rPr>
              <a:t> </a:t>
            </a:r>
            <a:r>
              <a:rPr lang="ru-RU" sz="2000" dirty="0" smtClean="0">
                <a:solidFill>
                  <a:schemeClr val="tx1"/>
                </a:solidFill>
                <a:latin typeface="Times New Roman"/>
                <a:ea typeface="Calibri"/>
                <a:cs typeface="Times New Roman"/>
              </a:rPr>
              <a:t>дошкольного детства происходит становление человеческой личности, формирование начал экологической культуры. Поэтому очень важно</a:t>
            </a:r>
            <a:r>
              <a:rPr lang="ru-RU" sz="2000" dirty="0" smtClean="0">
                <a:solidFill>
                  <a:schemeClr val="tx1"/>
                </a:solidFill>
                <a:latin typeface="Calibri"/>
                <a:ea typeface="Calibri"/>
                <a:cs typeface="Times New Roman"/>
              </a:rPr>
              <a:t> </a:t>
            </a:r>
            <a:r>
              <a:rPr lang="ru-RU" sz="2000" dirty="0" smtClean="0">
                <a:solidFill>
                  <a:schemeClr val="tx1"/>
                </a:solidFill>
                <a:latin typeface="Times New Roman"/>
                <a:ea typeface="Calibri"/>
                <a:cs typeface="Times New Roman"/>
              </a:rPr>
              <a:t>разбудить в детях интерес к живой природе воспитать любовь к ней, научить беречь окружающий мир.</a:t>
            </a:r>
            <a:endParaRPr lang="ru-RU" sz="2000" dirty="0" smtClean="0">
              <a:solidFill>
                <a:schemeClr val="tx1"/>
              </a:solidFill>
              <a:latin typeface="Calibri"/>
              <a:ea typeface="Calibri"/>
              <a:cs typeface="Times New Roman"/>
            </a:endParaRPr>
          </a:p>
          <a:p>
            <a:pPr algn="l">
              <a:spcAft>
                <a:spcPts val="0"/>
              </a:spcAft>
            </a:pPr>
            <a:r>
              <a:rPr lang="ru-RU" sz="2000" dirty="0" smtClean="0">
                <a:solidFill>
                  <a:schemeClr val="tx1"/>
                </a:solidFill>
                <a:latin typeface="Times New Roman"/>
                <a:ea typeface="Calibri"/>
                <a:cs typeface="Times New Roman"/>
              </a:rPr>
              <a:t>Проект </a:t>
            </a:r>
            <a:r>
              <a:rPr lang="ru-RU" sz="2000" i="1" dirty="0" smtClean="0">
                <a:solidFill>
                  <a:schemeClr val="tx1"/>
                </a:solidFill>
                <a:latin typeface="Times New Roman"/>
                <a:ea typeface="Calibri"/>
                <a:cs typeface="Times New Roman"/>
              </a:rPr>
              <a:t>«Покорми птиц зимой»</a:t>
            </a:r>
            <a:r>
              <a:rPr lang="ru-RU" sz="2000" dirty="0" smtClean="0">
                <a:solidFill>
                  <a:schemeClr val="tx1"/>
                </a:solidFill>
                <a:latin typeface="Times New Roman"/>
                <a:ea typeface="Calibri"/>
                <a:cs typeface="Times New Roman"/>
              </a:rPr>
              <a:t> мы взяли не случайно. Ведь именно</a:t>
            </a:r>
          </a:p>
          <a:p>
            <a:pPr algn="l">
              <a:spcAft>
                <a:spcPts val="0"/>
              </a:spcAft>
            </a:pPr>
            <a:r>
              <a:rPr lang="ru-RU" sz="2000" dirty="0" smtClean="0">
                <a:solidFill>
                  <a:schemeClr val="tx1"/>
                </a:solidFill>
                <a:latin typeface="Times New Roman"/>
                <a:ea typeface="Calibri"/>
                <a:cs typeface="Times New Roman"/>
              </a:rPr>
              <a:t> птицы окружают нас круглый год, принося людям пользу и радость. В холодное время года доступной пищи становится значительно меньше, а потребность в ней возрастает. И мы</a:t>
            </a:r>
          </a:p>
          <a:p>
            <a:pPr algn="l">
              <a:spcAft>
                <a:spcPts val="0"/>
              </a:spcAft>
            </a:pPr>
            <a:r>
              <a:rPr lang="ru-RU" sz="2000" dirty="0" smtClean="0">
                <a:solidFill>
                  <a:schemeClr val="tx1"/>
                </a:solidFill>
                <a:latin typeface="Times New Roman"/>
                <a:ea typeface="Calibri"/>
                <a:cs typeface="Times New Roman"/>
              </a:rPr>
              <a:t>совместно с родителями должны научить воспитанников это, пополнять представления о зимующих птицах, их повадках и образ жизни, создать условия для общения ребёнка с миром природы.</a:t>
            </a:r>
            <a:endParaRPr lang="ru-RU" sz="2000" dirty="0" smtClean="0">
              <a:solidFill>
                <a:schemeClr val="tx1"/>
              </a:solidFill>
              <a:latin typeface="Calibri"/>
              <a:ea typeface="Calibri"/>
              <a:cs typeface="Times New Roman"/>
            </a:endParaRPr>
          </a:p>
          <a:p>
            <a:pPr algn="l">
              <a:spcAft>
                <a:spcPts val="0"/>
              </a:spcAft>
            </a:pPr>
            <a:endParaRPr lang="ru-RU" sz="2000" dirty="0">
              <a:solidFill>
                <a:schemeClr val="tx1"/>
              </a:solidFill>
            </a:endParaRPr>
          </a:p>
        </p:txBody>
      </p:sp>
    </p:spTree>
    <p:extLst>
      <p:ext uri="{BB962C8B-B14F-4D97-AF65-F5344CB8AC3E}">
        <p14:creationId xmlns:p14="http://schemas.microsoft.com/office/powerpoint/2010/main" val="293166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988840"/>
            <a:ext cx="7621559" cy="28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768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24745"/>
            <a:ext cx="8496944" cy="5632311"/>
          </a:xfrm>
          <a:prstGeom prst="rect">
            <a:avLst/>
          </a:prstGeom>
        </p:spPr>
        <p:txBody>
          <a:bodyPr wrap="square">
            <a:spAutoFit/>
          </a:bodyPr>
          <a:lstStyle/>
          <a:p>
            <a:pPr>
              <a:spcAft>
                <a:spcPts val="0"/>
              </a:spcAft>
            </a:pPr>
            <a:r>
              <a:rPr lang="ru-RU" sz="2400" dirty="0" smtClean="0">
                <a:latin typeface="Times New Roman"/>
                <a:ea typeface="Calibri"/>
                <a:cs typeface="Times New Roman"/>
              </a:rPr>
              <a:t>                            1)Способствовать </a:t>
            </a:r>
            <a:r>
              <a:rPr lang="ru-RU" sz="2400" dirty="0">
                <a:latin typeface="Times New Roman"/>
                <a:ea typeface="Calibri"/>
                <a:cs typeface="Times New Roman"/>
              </a:rPr>
              <a:t>пониманию и обогащению </a:t>
            </a:r>
            <a:r>
              <a:rPr lang="ru-RU" sz="2400" dirty="0" smtClean="0">
                <a:latin typeface="Times New Roman"/>
                <a:ea typeface="Calibri"/>
                <a:cs typeface="Times New Roman"/>
              </a:rPr>
              <a:t>                          представлений  детей о</a:t>
            </a:r>
            <a:r>
              <a:rPr lang="ru-RU" sz="2400" dirty="0">
                <a:latin typeface="Calibri"/>
                <a:ea typeface="Calibri"/>
                <a:cs typeface="Times New Roman"/>
              </a:rPr>
              <a:t> </a:t>
            </a:r>
            <a:r>
              <a:rPr lang="ru-RU" sz="2400" dirty="0" smtClean="0">
                <a:latin typeface="Times New Roman"/>
                <a:ea typeface="Calibri"/>
                <a:cs typeface="Times New Roman"/>
              </a:rPr>
              <a:t>зимующих</a:t>
            </a:r>
            <a:r>
              <a:rPr lang="ru-RU" sz="2400" dirty="0">
                <a:latin typeface="Times New Roman"/>
                <a:ea typeface="Calibri"/>
                <a:cs typeface="Times New Roman"/>
              </a:rPr>
              <a:t> птицах </a:t>
            </a:r>
            <a:r>
              <a:rPr lang="ru-RU" sz="2400" i="1" dirty="0">
                <a:latin typeface="Times New Roman"/>
                <a:ea typeface="Calibri"/>
                <a:cs typeface="Times New Roman"/>
              </a:rPr>
              <a:t>(воробей, синица, </a:t>
            </a:r>
            <a:r>
              <a:rPr lang="ru-RU" sz="2400" i="1" dirty="0" smtClean="0">
                <a:latin typeface="Times New Roman"/>
                <a:ea typeface="Calibri"/>
                <a:cs typeface="Times New Roman"/>
              </a:rPr>
              <a:t>      снегирь</a:t>
            </a:r>
            <a:r>
              <a:rPr lang="ru-RU" sz="2400" i="1" dirty="0">
                <a:latin typeface="Times New Roman"/>
                <a:ea typeface="Calibri"/>
                <a:cs typeface="Times New Roman"/>
              </a:rPr>
              <a:t>, ворона, сорока)</a:t>
            </a:r>
            <a:endParaRPr lang="ru-RU" sz="2400" dirty="0">
              <a:latin typeface="Calibri"/>
              <a:ea typeface="Calibri"/>
              <a:cs typeface="Times New Roman"/>
            </a:endParaRPr>
          </a:p>
          <a:p>
            <a:pPr>
              <a:spcAft>
                <a:spcPts val="0"/>
              </a:spcAft>
            </a:pPr>
            <a:r>
              <a:rPr lang="ru-RU" sz="2400" dirty="0">
                <a:latin typeface="Times New Roman"/>
                <a:ea typeface="Calibri"/>
                <a:cs typeface="Times New Roman"/>
              </a:rPr>
              <a:t>2)Развивать внимание, зрительно и словесно – логическую </a:t>
            </a:r>
            <a:r>
              <a:rPr lang="ru-RU" sz="2400" dirty="0" smtClean="0">
                <a:latin typeface="Times New Roman"/>
                <a:ea typeface="Calibri"/>
                <a:cs typeface="Times New Roman"/>
              </a:rPr>
              <a:t>память,</a:t>
            </a:r>
            <a:r>
              <a:rPr lang="ru-RU" sz="2400" dirty="0">
                <a:latin typeface="Calibri"/>
                <a:ea typeface="Calibri"/>
                <a:cs typeface="Times New Roman"/>
              </a:rPr>
              <a:t> </a:t>
            </a:r>
            <a:r>
              <a:rPr lang="ru-RU" sz="2400" dirty="0" smtClean="0">
                <a:latin typeface="Times New Roman"/>
                <a:ea typeface="Calibri"/>
                <a:cs typeface="Times New Roman"/>
              </a:rPr>
              <a:t>логическое </a:t>
            </a:r>
            <a:r>
              <a:rPr lang="ru-RU" sz="2400" dirty="0">
                <a:latin typeface="Times New Roman"/>
                <a:ea typeface="Calibri"/>
                <a:cs typeface="Times New Roman"/>
              </a:rPr>
              <a:t>мышление, коммуникативные навыки, </a:t>
            </a:r>
            <a:r>
              <a:rPr lang="ru-RU" sz="2400" dirty="0" smtClean="0">
                <a:latin typeface="Times New Roman"/>
                <a:ea typeface="Calibri"/>
                <a:cs typeface="Times New Roman"/>
              </a:rPr>
              <a:t>продуктивную</a:t>
            </a:r>
            <a:r>
              <a:rPr lang="ru-RU" sz="2400" dirty="0">
                <a:latin typeface="Calibri"/>
                <a:ea typeface="Calibri"/>
                <a:cs typeface="Times New Roman"/>
              </a:rPr>
              <a:t> </a:t>
            </a:r>
            <a:r>
              <a:rPr lang="ru-RU" sz="2400" dirty="0" smtClean="0">
                <a:latin typeface="Times New Roman"/>
                <a:ea typeface="Calibri"/>
                <a:cs typeface="Times New Roman"/>
              </a:rPr>
              <a:t>деятельность</a:t>
            </a:r>
            <a:r>
              <a:rPr lang="ru-RU" sz="2400" dirty="0">
                <a:latin typeface="Times New Roman"/>
                <a:ea typeface="Calibri"/>
                <a:cs typeface="Times New Roman"/>
              </a:rPr>
              <a:t>.</a:t>
            </a:r>
            <a:endParaRPr lang="ru-RU" sz="2400" dirty="0">
              <a:latin typeface="Calibri"/>
              <a:ea typeface="Calibri"/>
              <a:cs typeface="Times New Roman"/>
            </a:endParaRPr>
          </a:p>
          <a:p>
            <a:pPr>
              <a:spcAft>
                <a:spcPts val="0"/>
              </a:spcAft>
            </a:pPr>
            <a:r>
              <a:rPr lang="ru-RU" sz="2400" dirty="0">
                <a:latin typeface="Times New Roman"/>
                <a:ea typeface="Calibri"/>
                <a:cs typeface="Times New Roman"/>
              </a:rPr>
              <a:t>3)Углублять представление детей о причинах птиц зимой (</a:t>
            </a:r>
            <a:r>
              <a:rPr lang="ru-RU" sz="2400" dirty="0" smtClean="0">
                <a:latin typeface="Times New Roman"/>
                <a:ea typeface="Calibri"/>
                <a:cs typeface="Times New Roman"/>
              </a:rPr>
              <a:t>исчезновение</a:t>
            </a:r>
            <a:r>
              <a:rPr lang="ru-RU" sz="2400" dirty="0">
                <a:latin typeface="Calibri"/>
                <a:ea typeface="Calibri"/>
                <a:cs typeface="Times New Roman"/>
              </a:rPr>
              <a:t> </a:t>
            </a:r>
            <a:r>
              <a:rPr lang="ru-RU" sz="2400" dirty="0" smtClean="0">
                <a:latin typeface="Times New Roman"/>
                <a:ea typeface="Calibri"/>
                <a:cs typeface="Times New Roman"/>
              </a:rPr>
              <a:t>основного </a:t>
            </a:r>
            <a:r>
              <a:rPr lang="ru-RU" sz="2400" dirty="0">
                <a:latin typeface="Times New Roman"/>
                <a:ea typeface="Calibri"/>
                <a:cs typeface="Times New Roman"/>
              </a:rPr>
              <a:t>корма, замерзание земли, отмирание частей растений, </a:t>
            </a:r>
            <a:r>
              <a:rPr lang="ru-RU" sz="2400" dirty="0" smtClean="0">
                <a:latin typeface="Times New Roman"/>
                <a:ea typeface="Calibri"/>
                <a:cs typeface="Times New Roman"/>
              </a:rPr>
              <a:t>снежный</a:t>
            </a:r>
            <a:r>
              <a:rPr lang="ru-RU" sz="2400" dirty="0">
                <a:latin typeface="Calibri"/>
                <a:ea typeface="Calibri"/>
                <a:cs typeface="Times New Roman"/>
              </a:rPr>
              <a:t> </a:t>
            </a:r>
            <a:r>
              <a:rPr lang="ru-RU" sz="2400" dirty="0" smtClean="0">
                <a:latin typeface="Times New Roman"/>
                <a:ea typeface="Calibri"/>
                <a:cs typeface="Times New Roman"/>
              </a:rPr>
              <a:t>покров</a:t>
            </a:r>
            <a:r>
              <a:rPr lang="ru-RU" sz="2400" dirty="0">
                <a:latin typeface="Times New Roman"/>
                <a:ea typeface="Calibri"/>
                <a:cs typeface="Times New Roman"/>
              </a:rPr>
              <a:t>).</a:t>
            </a:r>
            <a:endParaRPr lang="ru-RU" sz="2400" dirty="0">
              <a:latin typeface="Calibri"/>
              <a:ea typeface="Calibri"/>
              <a:cs typeface="Times New Roman"/>
            </a:endParaRPr>
          </a:p>
          <a:p>
            <a:pPr>
              <a:spcAft>
                <a:spcPts val="0"/>
              </a:spcAft>
            </a:pPr>
            <a:r>
              <a:rPr lang="ru-RU" sz="2400" dirty="0">
                <a:latin typeface="Times New Roman"/>
                <a:ea typeface="Calibri"/>
                <a:cs typeface="Times New Roman"/>
              </a:rPr>
              <a:t>4) Развивать познавательный интерес к природе через </a:t>
            </a:r>
            <a:r>
              <a:rPr lang="ru-RU" sz="2400" dirty="0" smtClean="0">
                <a:latin typeface="Times New Roman"/>
                <a:ea typeface="Calibri"/>
                <a:cs typeface="Times New Roman"/>
              </a:rPr>
              <a:t>самостоятельные</a:t>
            </a:r>
            <a:r>
              <a:rPr lang="ru-RU" sz="2400" dirty="0">
                <a:latin typeface="Calibri"/>
                <a:ea typeface="Calibri"/>
                <a:cs typeface="Times New Roman"/>
              </a:rPr>
              <a:t> </a:t>
            </a:r>
            <a:r>
              <a:rPr lang="ru-RU" sz="2400" dirty="0" smtClean="0">
                <a:latin typeface="Times New Roman"/>
                <a:ea typeface="Calibri"/>
                <a:cs typeface="Times New Roman"/>
              </a:rPr>
              <a:t>наблюдения </a:t>
            </a:r>
            <a:r>
              <a:rPr lang="ru-RU" sz="2400" dirty="0">
                <a:latin typeface="Times New Roman"/>
                <a:ea typeface="Calibri"/>
                <a:cs typeface="Times New Roman"/>
              </a:rPr>
              <a:t>за птицами зимой </a:t>
            </a:r>
            <a:r>
              <a:rPr lang="ru-RU" sz="2400" i="1" dirty="0">
                <a:latin typeface="Times New Roman"/>
                <a:ea typeface="Calibri"/>
                <a:cs typeface="Times New Roman"/>
              </a:rPr>
              <a:t>(на участке д/сада, во дворе дома, в лесу)</a:t>
            </a:r>
            <a:r>
              <a:rPr lang="ru-RU" sz="2400" dirty="0">
                <a:latin typeface="Times New Roman"/>
                <a:ea typeface="Calibri"/>
                <a:cs typeface="Times New Roman"/>
              </a:rPr>
              <a:t>.</a:t>
            </a:r>
            <a:endParaRPr lang="ru-RU" sz="2400" dirty="0">
              <a:latin typeface="Calibri"/>
              <a:ea typeface="Calibri"/>
              <a:cs typeface="Times New Roman"/>
            </a:endParaRPr>
          </a:p>
          <a:p>
            <a:pPr>
              <a:spcAft>
                <a:spcPts val="0"/>
              </a:spcAft>
            </a:pPr>
            <a:r>
              <a:rPr lang="ru-RU" sz="2400" dirty="0">
                <a:latin typeface="Times New Roman"/>
                <a:ea typeface="Calibri"/>
                <a:cs typeface="Times New Roman"/>
              </a:rPr>
              <a:t>5)Развивать речь детей, формировать умение обосновывать свой </a:t>
            </a:r>
            <a:r>
              <a:rPr lang="ru-RU" sz="2400" dirty="0" smtClean="0">
                <a:latin typeface="Times New Roman"/>
                <a:ea typeface="Calibri"/>
                <a:cs typeface="Times New Roman"/>
              </a:rPr>
              <a:t>ответ,</a:t>
            </a:r>
            <a:r>
              <a:rPr lang="ru-RU" sz="2400" dirty="0">
                <a:latin typeface="Calibri"/>
                <a:ea typeface="Calibri"/>
                <a:cs typeface="Times New Roman"/>
              </a:rPr>
              <a:t> </a:t>
            </a:r>
            <a:r>
              <a:rPr lang="ru-RU" sz="2400" dirty="0" smtClean="0">
                <a:latin typeface="Times New Roman"/>
                <a:ea typeface="Calibri"/>
                <a:cs typeface="Times New Roman"/>
              </a:rPr>
              <a:t>умение </a:t>
            </a:r>
            <a:r>
              <a:rPr lang="ru-RU" sz="2400" dirty="0">
                <a:latin typeface="Times New Roman"/>
                <a:ea typeface="Calibri"/>
                <a:cs typeface="Times New Roman"/>
              </a:rPr>
              <a:t>слышать вопросы, выслушивать своих сверстников</a:t>
            </a:r>
            <a:r>
              <a:rPr lang="ru-RU" sz="2400" dirty="0" smtClean="0">
                <a:latin typeface="Times New Roman"/>
                <a:ea typeface="Calibri"/>
                <a:cs typeface="Times New Roman"/>
              </a:rPr>
              <a:t>. </a:t>
            </a:r>
            <a:endParaRPr lang="ru-RU" sz="2400" dirty="0">
              <a:effectLst/>
              <a:latin typeface="Calibri"/>
              <a:ea typeface="Calibri"/>
              <a:cs typeface="Times New Roman"/>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476672"/>
            <a:ext cx="6716965" cy="769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91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259" y="519756"/>
            <a:ext cx="2924944" cy="2924944"/>
          </a:xfrm>
          <a:prstGeom prst="rect">
            <a:avLst/>
          </a:prstGeom>
          <a:ln>
            <a:solidFill>
              <a:srgbClr val="00B050"/>
            </a:solidFill>
          </a:ln>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069281"/>
            <a:ext cx="5938837" cy="12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34023" t="34897" r="11127"/>
          <a:stretch/>
        </p:blipFill>
        <p:spPr>
          <a:xfrm rot="5400000">
            <a:off x="5973886" y="4111783"/>
            <a:ext cx="2790127" cy="2483768"/>
          </a:xfrm>
          <a:prstGeom prst="hexagon">
            <a:avLst/>
          </a:prstGeom>
          <a:ln>
            <a:solidFill>
              <a:srgbClr val="00B050"/>
            </a:solid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2275205"/>
            <a:ext cx="7855258" cy="394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21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260648"/>
            <a:ext cx="8424936" cy="2369880"/>
          </a:xfrm>
          <a:prstGeom prst="rect">
            <a:avLst/>
          </a:prstGeom>
        </p:spPr>
        <p:txBody>
          <a:bodyPr wrap="square">
            <a:spAutoFit/>
          </a:bodyPr>
          <a:lstStyle/>
          <a:p>
            <a:pPr marL="457200" algn="ctr">
              <a:spcAft>
                <a:spcPts val="0"/>
              </a:spcAft>
            </a:pPr>
            <a:r>
              <a:rPr lang="ru-RU" sz="1400" b="1" dirty="0" smtClean="0">
                <a:effectLst/>
                <a:latin typeface="Times New Roman"/>
                <a:ea typeface="Calibri"/>
                <a:cs typeface="Times New Roman"/>
              </a:rPr>
              <a:t> </a:t>
            </a:r>
            <a:r>
              <a:rPr lang="ru-RU" sz="2800" b="1" dirty="0" smtClean="0">
                <a:solidFill>
                  <a:srgbClr val="FF0000"/>
                </a:solidFill>
                <a:effectLst/>
                <a:latin typeface="Times New Roman"/>
                <a:ea typeface="Calibri"/>
                <a:cs typeface="Times New Roman"/>
              </a:rPr>
              <a:t>Как построить кормушку?</a:t>
            </a:r>
            <a:endParaRPr lang="ru-RU" sz="2800" b="1" dirty="0" smtClean="0">
              <a:solidFill>
                <a:srgbClr val="FF0000"/>
              </a:solidFill>
              <a:effectLst/>
              <a:latin typeface="Calibri"/>
              <a:ea typeface="Calibri"/>
              <a:cs typeface="Times New Roman"/>
            </a:endParaRPr>
          </a:p>
          <a:p>
            <a:pPr marL="457200">
              <a:spcAft>
                <a:spcPts val="0"/>
              </a:spcAft>
            </a:pPr>
            <a:r>
              <a:rPr lang="ru-RU" sz="2400" b="1" dirty="0" smtClean="0">
                <a:effectLst/>
                <a:latin typeface="Times New Roman"/>
                <a:ea typeface="Calibri"/>
                <a:cs typeface="Times New Roman"/>
              </a:rPr>
              <a:t>Построить простейшую кормушку можно из любого подручного материала. В дело можно пустить и пустые пластиковые бутылки или коробки, пакеты из под сока или молока, а если немного пофантазировать, то можно сделать превосходную кормушку. </a:t>
            </a:r>
            <a:endParaRPr lang="ru-RU" sz="2400" dirty="0" smtClean="0">
              <a:effectLst/>
              <a:latin typeface="Calibri"/>
              <a:ea typeface="Calibri"/>
              <a:cs typeface="Times New Roman"/>
            </a:endParaRPr>
          </a:p>
        </p:txBody>
      </p:sp>
      <p:pic>
        <p:nvPicPr>
          <p:cNvPr id="5" name="Picture 2" descr="C:\Users\U S E R\Pictures\getImageCA7AGI3L.jpg"/>
          <p:cNvPicPr>
            <a:picLocks noChangeAspect="1" noChangeArrowheads="1"/>
          </p:cNvPicPr>
          <p:nvPr/>
        </p:nvPicPr>
        <p:blipFill>
          <a:blip r:embed="rId2" cstate="email"/>
          <a:srcRect/>
          <a:stretch>
            <a:fillRect/>
          </a:stretch>
        </p:blipFill>
        <p:spPr bwMode="auto">
          <a:xfrm>
            <a:off x="175135" y="2508245"/>
            <a:ext cx="4240636" cy="2136079"/>
          </a:xfrm>
          <a:prstGeom prst="ellipse">
            <a:avLst/>
          </a:prstGeom>
          <a:noFill/>
          <a:ln>
            <a:solidFill>
              <a:schemeClr val="accent1"/>
            </a:solidFill>
          </a:ln>
          <a:effectLst>
            <a:softEdge rad="127000"/>
          </a:effectLst>
        </p:spPr>
      </p:pic>
      <p:sp>
        <p:nvSpPr>
          <p:cNvPr id="6" name="Прямоугольник 5"/>
          <p:cNvSpPr/>
          <p:nvPr/>
        </p:nvSpPr>
        <p:spPr>
          <a:xfrm>
            <a:off x="539552" y="4221088"/>
            <a:ext cx="8424936" cy="2954655"/>
          </a:xfrm>
          <a:prstGeom prst="rect">
            <a:avLst/>
          </a:prstGeom>
        </p:spPr>
        <p:txBody>
          <a:bodyPr wrap="square">
            <a:spAutoFit/>
          </a:bodyPr>
          <a:lstStyle/>
          <a:p>
            <a:pPr marL="457200">
              <a:spcAft>
                <a:spcPts val="0"/>
              </a:spcAft>
            </a:pPr>
            <a:endParaRPr lang="ru-RU" b="1" i="1" dirty="0" smtClean="0">
              <a:effectLst/>
              <a:latin typeface="Times New Roman"/>
              <a:ea typeface="Calibri"/>
              <a:cs typeface="Times New Roman"/>
            </a:endParaRPr>
          </a:p>
          <a:p>
            <a:pPr marL="457200" lvl="0" algn="ctr"/>
            <a:r>
              <a:rPr lang="ru-RU" sz="2400" b="1" dirty="0">
                <a:solidFill>
                  <a:srgbClr val="FF0000"/>
                </a:solidFill>
                <a:latin typeface="Times New Roman"/>
                <a:ea typeface="Calibri"/>
                <a:cs typeface="Times New Roman"/>
              </a:rPr>
              <a:t>Но важно помнить основные правила:</a:t>
            </a:r>
            <a:endParaRPr lang="ru-RU" sz="2400" b="1" dirty="0">
              <a:solidFill>
                <a:srgbClr val="FF0000"/>
              </a:solidFill>
              <a:latin typeface="Calibri"/>
              <a:ea typeface="Calibri"/>
              <a:cs typeface="Times New Roman"/>
            </a:endParaRPr>
          </a:p>
          <a:p>
            <a:pPr marL="457200" lvl="0" algn="ctr"/>
            <a:r>
              <a:rPr lang="ru-RU" sz="2400" b="1" dirty="0">
                <a:solidFill>
                  <a:srgbClr val="FF0000"/>
                </a:solidFill>
                <a:latin typeface="Times New Roman"/>
                <a:ea typeface="Calibri"/>
                <a:cs typeface="Times New Roman"/>
              </a:rPr>
              <a:t> </a:t>
            </a:r>
            <a:r>
              <a:rPr lang="ru-RU" sz="2400" b="1" dirty="0" smtClean="0">
                <a:effectLst/>
                <a:latin typeface="Times New Roman"/>
                <a:ea typeface="Calibri"/>
                <a:cs typeface="Times New Roman"/>
              </a:rPr>
              <a:t>У кормушки обязательно должна быть крыша, иначе корм может быть засыпан снегом или залит дождем.</a:t>
            </a:r>
            <a:endParaRPr lang="ru-RU" sz="2400" dirty="0" smtClean="0">
              <a:effectLst/>
              <a:latin typeface="Calibri"/>
              <a:ea typeface="Calibri"/>
              <a:cs typeface="Times New Roman"/>
            </a:endParaRPr>
          </a:p>
          <a:p>
            <a:pPr marL="457200">
              <a:spcAft>
                <a:spcPts val="0"/>
              </a:spcAft>
            </a:pPr>
            <a:r>
              <a:rPr lang="ru-RU" sz="2400" b="1" dirty="0" smtClean="0">
                <a:effectLst/>
                <a:latin typeface="Times New Roman"/>
                <a:ea typeface="Calibri"/>
                <a:cs typeface="Times New Roman"/>
              </a:rPr>
              <a:t>    Отверстие в кормушке должно быть настолько широким, чтобы птица могла спокойно проникнуть внутрь кормушки и покинуть ее.</a:t>
            </a:r>
            <a:endParaRPr lang="ru-RU" sz="2400" dirty="0" smtClean="0">
              <a:effectLst/>
              <a:latin typeface="Calibri"/>
              <a:ea typeface="Calibri"/>
              <a:cs typeface="Times New Roman"/>
            </a:endParaRPr>
          </a:p>
          <a:p>
            <a:pPr marL="457200">
              <a:spcAft>
                <a:spcPts val="0"/>
              </a:spcAft>
            </a:pPr>
            <a:r>
              <a:rPr lang="ru-RU" sz="2400" b="1" dirty="0" smtClean="0">
                <a:effectLst/>
                <a:latin typeface="Times New Roman"/>
                <a:ea typeface="Calibri"/>
                <a:cs typeface="Times New Roman"/>
              </a:rPr>
              <a:t> </a:t>
            </a:r>
            <a:endParaRPr lang="ru-RU" sz="2400"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38723" t="38720" r="7872" b="16910"/>
          <a:stretch/>
        </p:blipFill>
        <p:spPr>
          <a:xfrm>
            <a:off x="5453751" y="2695066"/>
            <a:ext cx="2828349" cy="1762435"/>
          </a:xfrm>
          <a:prstGeom prst="rect">
            <a:avLst/>
          </a:prstGeom>
          <a:ln>
            <a:solidFill>
              <a:schemeClr val="accent1"/>
            </a:solidFill>
          </a:ln>
        </p:spPr>
      </p:pic>
    </p:spTree>
    <p:extLst>
      <p:ext uri="{BB962C8B-B14F-4D97-AF65-F5344CB8AC3E}">
        <p14:creationId xmlns:p14="http://schemas.microsoft.com/office/powerpoint/2010/main" val="28734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4" y="-207154"/>
            <a:ext cx="9144000" cy="7065154"/>
          </a:xfrm>
          <a:prstGeom prst="rect">
            <a:avLst/>
          </a:prstGeom>
        </p:spPr>
      </p:pic>
      <p:sp>
        <p:nvSpPr>
          <p:cNvPr id="3" name="Прямоугольник 2"/>
          <p:cNvSpPr/>
          <p:nvPr/>
        </p:nvSpPr>
        <p:spPr>
          <a:xfrm>
            <a:off x="2756952" y="260649"/>
            <a:ext cx="6063520" cy="646331"/>
          </a:xfrm>
          <a:prstGeom prst="rect">
            <a:avLst/>
          </a:prstGeom>
        </p:spPr>
        <p:txBody>
          <a:bodyPr wrap="square">
            <a:spAutoFit/>
          </a:bodyPr>
          <a:lstStyle/>
          <a:p>
            <a:pPr marL="342900" lvl="0" indent="-342900" algn="ctr">
              <a:spcBef>
                <a:spcPct val="20000"/>
              </a:spcBef>
            </a:pPr>
            <a:r>
              <a:rPr lang="ru-RU"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Подкормка  птиц.</a:t>
            </a:r>
          </a:p>
        </p:txBody>
      </p:sp>
      <p:sp>
        <p:nvSpPr>
          <p:cNvPr id="4" name="Прямоугольник 3"/>
          <p:cNvSpPr/>
          <p:nvPr/>
        </p:nvSpPr>
        <p:spPr>
          <a:xfrm>
            <a:off x="1475656" y="906980"/>
            <a:ext cx="7344816" cy="2308324"/>
          </a:xfrm>
          <a:prstGeom prst="rect">
            <a:avLst/>
          </a:prstGeom>
        </p:spPr>
        <p:txBody>
          <a:bodyPr wrap="square">
            <a:spAutoFit/>
          </a:bodyPr>
          <a:lstStyle/>
          <a:p>
            <a:pPr marL="342900" lvl="0" indent="-342900" algn="ctr">
              <a:spcBef>
                <a:spcPct val="20000"/>
              </a:spcBef>
            </a:pPr>
            <a:r>
              <a:rPr lang="ru-RU" sz="2400" dirty="0">
                <a:solidFill>
                  <a:srgbClr val="440BB5"/>
                </a:solidFill>
                <a:latin typeface="Times New Roman" pitchFamily="18" charset="0"/>
                <a:cs typeface="Times New Roman" pitchFamily="18" charset="0"/>
              </a:rPr>
              <a:t>Традиционный корм для птиц в зимнее время – овес, семена подсолнечника и тыквы, крошки пшеничного хлеба, пшено, сушеные ягоды и фрукты, несоленое сало. А вот ржаной хлеб, кожуру бананов и цитрусовых птицам лучше не давать – это опасно для их здоровья. </a:t>
            </a:r>
          </a:p>
        </p:txBody>
      </p:sp>
      <p:pic>
        <p:nvPicPr>
          <p:cNvPr id="6" name="Picture 5"/>
          <p:cNvPicPr>
            <a:picLocks noChangeAspect="1" noChangeArrowheads="1"/>
          </p:cNvPicPr>
          <p:nvPr/>
        </p:nvPicPr>
        <p:blipFill>
          <a:blip r:embed="rId3" cstate="email"/>
          <a:srcRect/>
          <a:stretch>
            <a:fillRect/>
          </a:stretch>
        </p:blipFill>
        <p:spPr bwMode="auto">
          <a:xfrm>
            <a:off x="1094440" y="3188036"/>
            <a:ext cx="2564272" cy="1752630"/>
          </a:xfrm>
          <a:prstGeom prst="rect">
            <a:avLst/>
          </a:prstGeom>
          <a:noFill/>
          <a:ln w="28575">
            <a:solidFill>
              <a:sysClr val="windowText" lastClr="000000"/>
            </a:solidFill>
            <a:miter lim="800000"/>
            <a:headEnd/>
            <a:tailEnd/>
          </a:ln>
        </p:spPr>
      </p:pic>
      <p:pic>
        <p:nvPicPr>
          <p:cNvPr id="7" name="Picture 7"/>
          <p:cNvPicPr>
            <a:picLocks noChangeAspect="1" noChangeArrowheads="1"/>
          </p:cNvPicPr>
          <p:nvPr/>
        </p:nvPicPr>
        <p:blipFill>
          <a:blip r:embed="rId4" cstate="email"/>
          <a:srcRect/>
          <a:stretch>
            <a:fillRect/>
          </a:stretch>
        </p:blipFill>
        <p:spPr bwMode="auto">
          <a:xfrm>
            <a:off x="3477560" y="3215304"/>
            <a:ext cx="2479981" cy="1709704"/>
          </a:xfrm>
          <a:prstGeom prst="rect">
            <a:avLst/>
          </a:prstGeom>
          <a:noFill/>
          <a:ln w="28575">
            <a:solidFill>
              <a:sysClr val="windowText" lastClr="000000"/>
            </a:solidFill>
            <a:miter lim="800000"/>
            <a:headEnd/>
            <a:tailEnd/>
          </a:ln>
        </p:spPr>
      </p:pic>
      <p:pic>
        <p:nvPicPr>
          <p:cNvPr id="8" name="Picture 8"/>
          <p:cNvPicPr>
            <a:picLocks noChangeAspect="1" noChangeArrowheads="1"/>
          </p:cNvPicPr>
          <p:nvPr/>
        </p:nvPicPr>
        <p:blipFill>
          <a:blip r:embed="rId5"/>
          <a:srcRect r="3217"/>
          <a:stretch>
            <a:fillRect/>
          </a:stretch>
        </p:blipFill>
        <p:spPr bwMode="auto">
          <a:xfrm>
            <a:off x="5969561" y="3215304"/>
            <a:ext cx="2423755" cy="1845289"/>
          </a:xfrm>
          <a:prstGeom prst="rect">
            <a:avLst/>
          </a:prstGeom>
          <a:noFill/>
          <a:ln w="19050">
            <a:solidFill>
              <a:sysClr val="windowText" lastClr="000000"/>
            </a:solidFill>
            <a:miter lim="800000"/>
            <a:headEnd/>
            <a:tailEnd/>
          </a:ln>
        </p:spPr>
      </p:pic>
      <p:pic>
        <p:nvPicPr>
          <p:cNvPr id="9" name="Picture 12"/>
          <p:cNvPicPr>
            <a:picLocks noChangeAspect="1" noChangeArrowheads="1"/>
          </p:cNvPicPr>
          <p:nvPr/>
        </p:nvPicPr>
        <p:blipFill>
          <a:blip r:embed="rId6" cstate="email"/>
          <a:srcRect/>
          <a:stretch>
            <a:fillRect/>
          </a:stretch>
        </p:blipFill>
        <p:spPr bwMode="auto">
          <a:xfrm>
            <a:off x="5957541" y="4940666"/>
            <a:ext cx="2354599" cy="1665260"/>
          </a:xfrm>
          <a:prstGeom prst="rect">
            <a:avLst/>
          </a:prstGeom>
          <a:noFill/>
          <a:ln w="38100">
            <a:solidFill>
              <a:sysClr val="windowText" lastClr="000000"/>
            </a:solidFill>
            <a:miter lim="800000"/>
            <a:headEnd/>
            <a:tailEnd/>
          </a:ln>
        </p:spPr>
      </p:pic>
      <p:pic>
        <p:nvPicPr>
          <p:cNvPr id="10" name="Picture 10"/>
          <p:cNvPicPr>
            <a:picLocks noChangeAspect="1" noChangeArrowheads="1"/>
          </p:cNvPicPr>
          <p:nvPr/>
        </p:nvPicPr>
        <p:blipFill>
          <a:blip r:embed="rId7" cstate="email"/>
          <a:srcRect/>
          <a:stretch>
            <a:fillRect/>
          </a:stretch>
        </p:blipFill>
        <p:spPr bwMode="auto">
          <a:xfrm>
            <a:off x="3561974" y="4940666"/>
            <a:ext cx="2311152" cy="1558741"/>
          </a:xfrm>
          <a:prstGeom prst="rect">
            <a:avLst/>
          </a:prstGeom>
          <a:noFill/>
          <a:ln w="28575">
            <a:solidFill>
              <a:sysClr val="windowText" lastClr="000000"/>
            </a:solidFill>
            <a:miter lim="800000"/>
            <a:headEnd/>
            <a:tailEnd/>
          </a:ln>
        </p:spPr>
      </p:pic>
      <p:pic>
        <p:nvPicPr>
          <p:cNvPr id="12" name="Picture 9"/>
          <p:cNvPicPr>
            <a:picLocks noChangeAspect="1" noChangeArrowheads="1"/>
          </p:cNvPicPr>
          <p:nvPr/>
        </p:nvPicPr>
        <p:blipFill>
          <a:blip r:embed="rId8" cstate="email"/>
          <a:srcRect/>
          <a:stretch>
            <a:fillRect/>
          </a:stretch>
        </p:blipFill>
        <p:spPr bwMode="auto">
          <a:xfrm>
            <a:off x="1094440" y="4925008"/>
            <a:ext cx="2383120" cy="1549422"/>
          </a:xfrm>
          <a:prstGeom prst="rect">
            <a:avLst/>
          </a:prstGeom>
          <a:noFill/>
          <a:ln w="28575">
            <a:solidFill>
              <a:sysClr val="windowText" lastClr="000000"/>
            </a:solidFill>
            <a:miter lim="800000"/>
            <a:headEnd/>
            <a:tailEnd/>
          </a:ln>
        </p:spPr>
      </p:pic>
    </p:spTree>
    <p:extLst>
      <p:ext uri="{BB962C8B-B14F-4D97-AF65-F5344CB8AC3E}">
        <p14:creationId xmlns:p14="http://schemas.microsoft.com/office/powerpoint/2010/main" val="178416978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792" y="0"/>
            <a:ext cx="9144000" cy="6858000"/>
          </a:xfrm>
          <a:prstGeom prst="rect">
            <a:avLst/>
          </a:prstGeom>
        </p:spPr>
      </p:pic>
      <p:sp>
        <p:nvSpPr>
          <p:cNvPr id="3" name="Прямоугольник 2"/>
          <p:cNvSpPr/>
          <p:nvPr/>
        </p:nvSpPr>
        <p:spPr>
          <a:xfrm>
            <a:off x="827584" y="260649"/>
            <a:ext cx="8316416" cy="498598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Вот такие у нас получились кормушки!</a:t>
            </a:r>
            <a:endParaRPr lang="ru-RU" sz="3600" b="1" kern="0" dirty="0">
              <a:solidFill>
                <a:srgbClr val="C00000"/>
              </a:solidFill>
              <a:latin typeface="Times New Roman" pitchFamily="18" charset="0"/>
              <a:cs typeface="Times New Roman" pitchFamily="18" charset="0"/>
            </a:endParaRPr>
          </a:p>
          <a:p>
            <a:pPr lvl="0"/>
            <a:endParaRPr lang="ru-RU" sz="2400" dirty="0" smtClean="0">
              <a:solidFill>
                <a:srgbClr val="440BB5"/>
              </a:solidFill>
              <a:latin typeface="Times New Roman" pitchFamily="18" charset="0"/>
              <a:cs typeface="Times New Roman" pitchFamily="18" charset="0"/>
            </a:endParaRPr>
          </a:p>
          <a:p>
            <a:pPr lvl="0"/>
            <a:r>
              <a:rPr lang="ru-RU" sz="2600" dirty="0" smtClean="0">
                <a:solidFill>
                  <a:srgbClr val="440BB5"/>
                </a:solidFill>
                <a:latin typeface="Times New Roman" pitchFamily="18" charset="0"/>
                <a:cs typeface="Times New Roman" pitchFamily="18" charset="0"/>
              </a:rPr>
              <a:t>С </a:t>
            </a:r>
            <a:r>
              <a:rPr lang="ru-RU" sz="2600" dirty="0">
                <a:solidFill>
                  <a:srgbClr val="440BB5"/>
                </a:solidFill>
                <a:latin typeface="Times New Roman" pitchFamily="18" charset="0"/>
                <a:cs typeface="Times New Roman" pitchFamily="18" charset="0"/>
              </a:rPr>
              <a:t>помощью </a:t>
            </a:r>
            <a:r>
              <a:rPr lang="ru-RU" sz="2600" dirty="0" smtClean="0">
                <a:solidFill>
                  <a:srgbClr val="440BB5"/>
                </a:solidFill>
                <a:latin typeface="Times New Roman" pitchFamily="18" charset="0"/>
                <a:cs typeface="Times New Roman" pitchFamily="18" charset="0"/>
              </a:rPr>
              <a:t>родителей </a:t>
            </a:r>
          </a:p>
          <a:p>
            <a:pPr lvl="0"/>
            <a:r>
              <a:rPr lang="ru-RU" sz="2600" dirty="0" smtClean="0">
                <a:solidFill>
                  <a:srgbClr val="440BB5"/>
                </a:solidFill>
                <a:latin typeface="Times New Roman" pitchFamily="18" charset="0"/>
                <a:cs typeface="Times New Roman" pitchFamily="18" charset="0"/>
              </a:rPr>
              <a:t>смастерили  и </a:t>
            </a:r>
          </a:p>
          <a:p>
            <a:pPr lvl="0"/>
            <a:r>
              <a:rPr lang="ru-RU" sz="2600" dirty="0" smtClean="0">
                <a:solidFill>
                  <a:srgbClr val="440BB5"/>
                </a:solidFill>
                <a:latin typeface="Times New Roman" pitchFamily="18" charset="0"/>
                <a:cs typeface="Times New Roman" pitchFamily="18" charset="0"/>
              </a:rPr>
              <a:t>повесили  кормушки. </a:t>
            </a:r>
          </a:p>
          <a:p>
            <a:pPr lvl="0"/>
            <a:endParaRPr lang="ru-RU" sz="2400" dirty="0" smtClean="0">
              <a:solidFill>
                <a:srgbClr val="440BB5"/>
              </a:solidFill>
              <a:latin typeface="Times New Roman" pitchFamily="18" charset="0"/>
              <a:cs typeface="Times New Roman" pitchFamily="18" charset="0"/>
            </a:endParaRPr>
          </a:p>
          <a:p>
            <a:pPr lvl="0"/>
            <a:endParaRPr lang="ru-RU" sz="2400" dirty="0">
              <a:solidFill>
                <a:srgbClr val="440BB5"/>
              </a:solidFill>
              <a:latin typeface="Times New Roman" pitchFamily="18" charset="0"/>
              <a:cs typeface="Times New Roman" pitchFamily="18" charset="0"/>
            </a:endParaRPr>
          </a:p>
          <a:p>
            <a:pPr lvl="0"/>
            <a:r>
              <a:rPr lang="ru-RU" sz="3200" b="1" dirty="0">
                <a:solidFill>
                  <a:srgbClr val="440BB5"/>
                </a:solidFill>
                <a:latin typeface="Times New Roman" pitchFamily="18" charset="0"/>
                <a:cs typeface="Times New Roman" pitchFamily="18" charset="0"/>
              </a:rPr>
              <a:t>Прилетайте </a:t>
            </a:r>
            <a:endParaRPr lang="ru-RU" sz="3200" b="1" dirty="0" smtClean="0">
              <a:solidFill>
                <a:srgbClr val="440BB5"/>
              </a:solidFill>
              <a:latin typeface="Times New Roman" pitchFamily="18" charset="0"/>
              <a:cs typeface="Times New Roman" pitchFamily="18" charset="0"/>
            </a:endParaRPr>
          </a:p>
          <a:p>
            <a:pPr lvl="0"/>
            <a:r>
              <a:rPr lang="ru-RU" sz="3200" b="1" dirty="0" smtClean="0">
                <a:solidFill>
                  <a:srgbClr val="440BB5"/>
                </a:solidFill>
                <a:latin typeface="Times New Roman" pitchFamily="18" charset="0"/>
                <a:cs typeface="Times New Roman" pitchFamily="18" charset="0"/>
              </a:rPr>
              <a:t>       в </a:t>
            </a:r>
            <a:r>
              <a:rPr lang="ru-RU" sz="3200" b="1" dirty="0">
                <a:solidFill>
                  <a:srgbClr val="440BB5"/>
                </a:solidFill>
                <a:latin typeface="Times New Roman" pitchFamily="18" charset="0"/>
                <a:cs typeface="Times New Roman" pitchFamily="18" charset="0"/>
              </a:rPr>
              <a:t>гости , </a:t>
            </a:r>
            <a:endParaRPr lang="ru-RU" sz="3200" b="1" dirty="0" smtClean="0">
              <a:solidFill>
                <a:srgbClr val="440BB5"/>
              </a:solidFill>
              <a:latin typeface="Times New Roman" pitchFamily="18" charset="0"/>
              <a:cs typeface="Times New Roman" pitchFamily="18" charset="0"/>
            </a:endParaRPr>
          </a:p>
          <a:p>
            <a:pPr lvl="0"/>
            <a:r>
              <a:rPr lang="ru-RU" sz="3200" b="1" dirty="0">
                <a:solidFill>
                  <a:srgbClr val="440BB5"/>
                </a:solidFill>
                <a:latin typeface="Times New Roman" pitchFamily="18" charset="0"/>
                <a:cs typeface="Times New Roman" pitchFamily="18" charset="0"/>
              </a:rPr>
              <a:t> </a:t>
            </a:r>
            <a:r>
              <a:rPr lang="ru-RU" sz="3200" b="1" dirty="0" smtClean="0">
                <a:solidFill>
                  <a:srgbClr val="440BB5"/>
                </a:solidFill>
                <a:latin typeface="Times New Roman" pitchFamily="18" charset="0"/>
                <a:cs typeface="Times New Roman" pitchFamily="18" charset="0"/>
              </a:rPr>
              <a:t>            птицы!</a:t>
            </a:r>
            <a:endParaRPr lang="ru-RU" sz="3200" b="1" dirty="0">
              <a:solidFill>
                <a:srgbClr val="440BB5"/>
              </a:solidFill>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1628800"/>
            <a:ext cx="4799871" cy="479987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2352" y="1781200"/>
            <a:ext cx="4799871" cy="4799871"/>
          </a:xfrm>
          <a:prstGeom prst="rect">
            <a:avLst/>
          </a:prstGeom>
        </p:spPr>
      </p:pic>
    </p:spTree>
    <p:extLst>
      <p:ext uri="{BB962C8B-B14F-4D97-AF65-F5344CB8AC3E}">
        <p14:creationId xmlns:p14="http://schemas.microsoft.com/office/powerpoint/2010/main" val="803328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465</Words>
  <Application>Microsoft Office PowerPoint</Application>
  <PresentationFormat>Экран (4:3)</PresentationFormat>
  <Paragraphs>77</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Исполнительная</vt:lpstr>
      <vt:lpstr>ПРОЕКТ ПОКОРМИТЕ  ПТИЦ ЗИМОЙ</vt:lpstr>
      <vt:lpstr>Паспорт проекта Тип проекта: познавательно-продуктивный. По числу детей: групповой. По продолжительности: долгосрочный (с 1.12.17- по15.04.18) Участники проекта:  Воспитатель, дети, родители. </vt:lpstr>
      <vt:lpstr>АКТУАЛЬНОСТЬ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Эксперименты и наблюдение за птицами зимой.  Объектами наблюдения являлись зимующие птицы, посещавшие кормушку:  воробьи,  синицы, снегири. При проведении  наблюдения  изучили  виды кормов, которые предпочитают наши пернатые друзья, а также  отмечали  особенности птиц: внешний вид; повадки;  какие звуки издают; взаимоотношение с людьми - реакция на их появление.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Лена</dc:creator>
  <cp:lastModifiedBy>Лена</cp:lastModifiedBy>
  <cp:revision>32</cp:revision>
  <dcterms:created xsi:type="dcterms:W3CDTF">2018-01-20T18:03:01Z</dcterms:created>
  <dcterms:modified xsi:type="dcterms:W3CDTF">2019-06-16T15:18:18Z</dcterms:modified>
</cp:coreProperties>
</file>