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9" r:id="rId4"/>
    <p:sldId id="265" r:id="rId5"/>
    <p:sldId id="266" r:id="rId6"/>
    <p:sldId id="267" r:id="rId7"/>
    <p:sldId id="27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05C"/>
    <a:srgbClr val="FA2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50" autoAdjust="0"/>
  </p:normalViewPr>
  <p:slideViewPr>
    <p:cSldViewPr>
      <p:cViewPr>
        <p:scale>
          <a:sx n="100" d="100"/>
          <a:sy n="100" d="100"/>
        </p:scale>
        <p:origin x="354" y="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07FC-E343-4DCA-83FB-4246CACF519F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8D4-E11A-4608-978D-2B9A97277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639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07FC-E343-4DCA-83FB-4246CACF519F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8D4-E11A-4608-978D-2B9A97277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26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07FC-E343-4DCA-83FB-4246CACF519F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8D4-E11A-4608-978D-2B9A97277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296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07FC-E343-4DCA-83FB-4246CACF519F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8D4-E11A-4608-978D-2B9A97277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598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07FC-E343-4DCA-83FB-4246CACF519F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8D4-E11A-4608-978D-2B9A97277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48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07FC-E343-4DCA-83FB-4246CACF519F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8D4-E11A-4608-978D-2B9A97277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867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07FC-E343-4DCA-83FB-4246CACF519F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8D4-E11A-4608-978D-2B9A97277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277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07FC-E343-4DCA-83FB-4246CACF519F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8D4-E11A-4608-978D-2B9A97277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186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07FC-E343-4DCA-83FB-4246CACF519F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8D4-E11A-4608-978D-2B9A97277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26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07FC-E343-4DCA-83FB-4246CACF519F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8D4-E11A-4608-978D-2B9A97277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38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07FC-E343-4DCA-83FB-4246CACF519F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8D4-E11A-4608-978D-2B9A97277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39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907FC-E343-4DCA-83FB-4246CACF519F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768D4-E11A-4608-978D-2B9A97277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394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60" y="188640"/>
            <a:ext cx="9144000" cy="6858000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971600" y="1052736"/>
            <a:ext cx="7715200" cy="51125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Презентация  проекта</a:t>
            </a:r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«НАСЕКОМЫЕ»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Младшая 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Группа «</a:t>
            </a:r>
            <a:r>
              <a:rPr lang="ru-RU" b="1" i="1" dirty="0" err="1" smtClean="0">
                <a:solidFill>
                  <a:srgbClr val="C00000"/>
                </a:solidFill>
              </a:rPr>
              <a:t>Дюймовочка</a:t>
            </a:r>
            <a:r>
              <a:rPr lang="ru-RU" b="1" i="1" dirty="0" smtClean="0">
                <a:solidFill>
                  <a:srgbClr val="C00000"/>
                </a:solidFill>
              </a:rPr>
              <a:t>»</a:t>
            </a:r>
          </a:p>
          <a:p>
            <a:pPr marL="0" indent="0" algn="ctr">
              <a:buNone/>
            </a:pPr>
            <a:r>
              <a:rPr lang="ru-RU" sz="1400" b="1" i="1" dirty="0" smtClean="0">
                <a:solidFill>
                  <a:srgbClr val="C00000"/>
                </a:solidFill>
              </a:rPr>
              <a:t>2019г</a:t>
            </a:r>
            <a:endParaRPr lang="ru-RU" sz="1400" b="1" i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b="1" i="1" dirty="0" smtClean="0">
              <a:solidFill>
                <a:srgbClr val="C00000"/>
              </a:solidFill>
            </a:endParaRPr>
          </a:p>
          <a:p>
            <a:pPr marL="0" indent="0" algn="r">
              <a:buNone/>
            </a:pPr>
            <a:endParaRPr lang="ru-RU" sz="1200" b="1" i="1" dirty="0" smtClean="0">
              <a:solidFill>
                <a:srgbClr val="C00000"/>
              </a:solidFill>
            </a:endParaRPr>
          </a:p>
          <a:p>
            <a:pPr marL="0" indent="0" algn="r">
              <a:buNone/>
            </a:pPr>
            <a:endParaRPr lang="ru-RU" sz="1200" b="1" i="1" dirty="0">
              <a:solidFill>
                <a:srgbClr val="C00000"/>
              </a:solidFill>
            </a:endParaRPr>
          </a:p>
          <a:p>
            <a:pPr marL="0" indent="0" algn="r">
              <a:buNone/>
            </a:pPr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Подготовила  воспитатель</a:t>
            </a:r>
          </a:p>
          <a:p>
            <a:pPr marL="0" indent="0" algn="r">
              <a:buNone/>
            </a:pPr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первой квалификационной категории</a:t>
            </a:r>
          </a:p>
          <a:p>
            <a:pPr marL="0" indent="0" algn="r">
              <a:buNone/>
            </a:pPr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Иванова Елена Владимировна</a:t>
            </a:r>
            <a:endParaRPr lang="ru-RU" sz="1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92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332654"/>
            <a:ext cx="76328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330" marR="262890" indent="341630" algn="just"/>
            <a:endParaRPr lang="ru-RU" b="1" dirty="0" smtClean="0">
              <a:solidFill>
                <a:srgbClr val="000000"/>
              </a:solidFill>
            </a:endParaRPr>
          </a:p>
          <a:p>
            <a:pPr marL="227330" marR="262890" indent="341630" algn="just"/>
            <a:endParaRPr lang="ru-RU" b="1" dirty="0">
              <a:solidFill>
                <a:srgbClr val="000000"/>
              </a:solidFill>
            </a:endParaRPr>
          </a:p>
          <a:p>
            <a:pPr marL="227330" marR="262890" indent="341630" algn="just"/>
            <a:r>
              <a:rPr lang="ru-RU" b="1" dirty="0" smtClean="0">
                <a:solidFill>
                  <a:srgbClr val="000000"/>
                </a:solidFill>
              </a:rPr>
              <a:t>Цель</a:t>
            </a:r>
            <a:r>
              <a:rPr lang="ru-RU" b="1" dirty="0">
                <a:solidFill>
                  <a:srgbClr val="000000"/>
                </a:solidFill>
              </a:rPr>
              <a:t>:</a:t>
            </a:r>
            <a:r>
              <a:rPr lang="ru-RU" dirty="0">
                <a:solidFill>
                  <a:srgbClr val="000000"/>
                </a:solidFill>
              </a:rPr>
              <a:t> закрепить знания детей о насекомых; воспитывать чувство прекрасного, любовь к природе.</a:t>
            </a:r>
            <a:endParaRPr lang="ru-RU" sz="1400" b="0" i="0" dirty="0" smtClean="0">
              <a:solidFill>
                <a:srgbClr val="000000"/>
              </a:solidFill>
              <a:effectLst/>
              <a:latin typeface="Calibri"/>
            </a:endParaRPr>
          </a:p>
          <a:p>
            <a:pPr marL="227330" marR="262890" indent="341630" algn="just"/>
            <a:r>
              <a:rPr lang="ru-RU" b="1" dirty="0">
                <a:solidFill>
                  <a:srgbClr val="000000"/>
                </a:solidFill>
              </a:rPr>
              <a:t>Образовательные задачи:</a:t>
            </a:r>
            <a:endParaRPr lang="ru-RU" sz="1400" b="0" i="0" dirty="0" smtClean="0">
              <a:solidFill>
                <a:srgbClr val="000000"/>
              </a:solidFill>
              <a:effectLst/>
              <a:latin typeface="Calibri"/>
            </a:endParaRPr>
          </a:p>
          <a:p>
            <a:pPr marL="227330" marR="262890" indent="341630"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</a:rPr>
              <a:t>расширять пассивный и активный словарь;</a:t>
            </a:r>
            <a:endParaRPr lang="ru-RU" sz="1400" b="0" i="0" dirty="0" smtClean="0">
              <a:solidFill>
                <a:srgbClr val="000000"/>
              </a:solidFill>
              <a:effectLst/>
              <a:latin typeface="Calibri"/>
            </a:endParaRPr>
          </a:p>
          <a:p>
            <a:pPr marL="227330" marR="262890" indent="341630"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</a:rPr>
              <a:t>активизировать предметный и глагольный словарь по теме;</a:t>
            </a:r>
            <a:endParaRPr lang="ru-RU" sz="1400" b="0" i="0" dirty="0" smtClean="0">
              <a:solidFill>
                <a:srgbClr val="000000"/>
              </a:solidFill>
              <a:effectLst/>
              <a:latin typeface="Calibri"/>
            </a:endParaRPr>
          </a:p>
          <a:p>
            <a:pPr marL="227330" marR="262890" indent="341630" algn="just">
              <a:buFont typeface="Arial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различать </a:t>
            </a:r>
            <a:r>
              <a:rPr lang="ru-RU" dirty="0">
                <a:solidFill>
                  <a:srgbClr val="000000"/>
                </a:solidFill>
              </a:rPr>
              <a:t>виды насекомых, называть их, выделять их основные признаки (кто летает, кто ползает, кто кусается и т.д.);</a:t>
            </a:r>
            <a:endParaRPr lang="ru-RU" sz="1400" b="0" i="0" dirty="0" smtClean="0">
              <a:solidFill>
                <a:srgbClr val="000000"/>
              </a:solidFill>
              <a:effectLst/>
              <a:latin typeface="Calibri"/>
            </a:endParaRPr>
          </a:p>
          <a:p>
            <a:pPr marL="227330" marR="262890" indent="341630" algn="just">
              <a:buFont typeface="Arial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закреплять </a:t>
            </a:r>
            <a:r>
              <a:rPr lang="ru-RU" dirty="0">
                <a:solidFill>
                  <a:srgbClr val="000000"/>
                </a:solidFill>
              </a:rPr>
              <a:t>понимание значений предлогов «на», «под», «в» и введение их в речь детей;</a:t>
            </a:r>
            <a:endParaRPr lang="ru-RU" sz="1400" b="0" i="0" dirty="0" smtClean="0">
              <a:solidFill>
                <a:srgbClr val="000000"/>
              </a:solidFill>
              <a:effectLst/>
              <a:latin typeface="Calibri"/>
            </a:endParaRPr>
          </a:p>
          <a:p>
            <a:pPr marL="227330" marR="262890" indent="341630" algn="just"/>
            <a:r>
              <a:rPr lang="ru-RU" b="1" dirty="0">
                <a:solidFill>
                  <a:srgbClr val="000000"/>
                </a:solidFill>
              </a:rPr>
              <a:t>Развивающие задачи:</a:t>
            </a:r>
            <a:endParaRPr lang="ru-RU" sz="1400" b="0" i="0" dirty="0" smtClean="0">
              <a:solidFill>
                <a:srgbClr val="000000"/>
              </a:solidFill>
              <a:effectLst/>
              <a:latin typeface="Calibri"/>
            </a:endParaRPr>
          </a:p>
          <a:p>
            <a:pPr marL="227330" marR="262890" indent="341630"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</a:rPr>
              <a:t>развивать фразовую речь;</a:t>
            </a:r>
            <a:endParaRPr lang="ru-RU" sz="1400" b="0" i="0" dirty="0" smtClean="0">
              <a:solidFill>
                <a:srgbClr val="000000"/>
              </a:solidFill>
              <a:effectLst/>
              <a:latin typeface="Calibri"/>
            </a:endParaRPr>
          </a:p>
          <a:p>
            <a:pPr marL="227330" marR="262890" indent="341630"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</a:rPr>
              <a:t>развивать зрительное внимание, речь, память, мышление;</a:t>
            </a:r>
            <a:endParaRPr lang="ru-RU" sz="1400" b="0" i="0" dirty="0" smtClean="0">
              <a:solidFill>
                <a:srgbClr val="000000"/>
              </a:solidFill>
              <a:effectLst/>
              <a:latin typeface="Calibri"/>
            </a:endParaRPr>
          </a:p>
          <a:p>
            <a:pPr marL="227330" marR="262890" indent="341630"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</a:rPr>
              <a:t>развитие фонематического слуха;</a:t>
            </a:r>
            <a:endParaRPr lang="ru-RU" sz="1400" b="0" i="0" dirty="0" smtClean="0">
              <a:solidFill>
                <a:srgbClr val="000000"/>
              </a:solidFill>
              <a:effectLst/>
              <a:latin typeface="Calibri"/>
            </a:endParaRPr>
          </a:p>
          <a:p>
            <a:pPr marL="227330" marR="262890" indent="341630" algn="just">
              <a:buFont typeface="Arial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развивать </a:t>
            </a:r>
            <a:r>
              <a:rPr lang="ru-RU" dirty="0">
                <a:solidFill>
                  <a:srgbClr val="000000"/>
                </a:solidFill>
              </a:rPr>
              <a:t>общую и мелкую моторику рук;</a:t>
            </a:r>
            <a:endParaRPr lang="ru-RU" sz="1400" b="0" i="0" dirty="0" smtClean="0">
              <a:solidFill>
                <a:srgbClr val="000000"/>
              </a:solidFill>
              <a:effectLst/>
              <a:latin typeface="Calibri"/>
            </a:endParaRPr>
          </a:p>
          <a:p>
            <a:pPr marL="227330" marR="262890" indent="341630" algn="just"/>
            <a:r>
              <a:rPr lang="ru-RU" b="1" dirty="0" smtClean="0">
                <a:solidFill>
                  <a:srgbClr val="000000"/>
                </a:solidFill>
              </a:rPr>
              <a:t>Воспитательные </a:t>
            </a:r>
            <a:r>
              <a:rPr lang="ru-RU" b="1" dirty="0">
                <a:solidFill>
                  <a:srgbClr val="000000"/>
                </a:solidFill>
              </a:rPr>
              <a:t>задачи:</a:t>
            </a:r>
            <a:r>
              <a:rPr lang="ru-RU" dirty="0">
                <a:solidFill>
                  <a:srgbClr val="000000"/>
                </a:solidFill>
              </a:rPr>
              <a:t> воспитывать отзывчивость, доброту, эмоционально-положительное отношение к насекомым, учиться сотрудничать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  <a:endParaRPr lang="ru-RU" sz="1400" b="0" i="0" dirty="0" smtClean="0">
              <a:solidFill>
                <a:srgbClr val="000000"/>
              </a:solidFill>
              <a:effectLst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320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971600" y="1052736"/>
            <a:ext cx="7715200" cy="51125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</a:p>
          <a:p>
            <a:pPr marL="0" indent="0" algn="ctr">
              <a:buNone/>
            </a:pPr>
            <a:endParaRPr lang="ru-RU" b="1" i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b="1" i="1" dirty="0" smtClean="0">
              <a:solidFill>
                <a:srgbClr val="C00000"/>
              </a:solidFill>
            </a:endParaRPr>
          </a:p>
          <a:p>
            <a:pPr marL="0" indent="0" algn="r">
              <a:buNone/>
            </a:pPr>
            <a:endParaRPr lang="ru-RU" sz="1200" b="1" i="1" dirty="0" smtClean="0">
              <a:solidFill>
                <a:srgbClr val="C00000"/>
              </a:solidFill>
            </a:endParaRPr>
          </a:p>
          <a:p>
            <a:pPr marL="0" indent="0" algn="r">
              <a:buNone/>
            </a:pPr>
            <a:endParaRPr lang="ru-RU" sz="1200" b="1" i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6"/>
          <a:stretch/>
        </p:blipFill>
        <p:spPr>
          <a:xfrm>
            <a:off x="1259632" y="1221420"/>
            <a:ext cx="6300192" cy="32392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59632" y="2745736"/>
            <a:ext cx="6300192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i="1" dirty="0" smtClean="0">
              <a:solidFill>
                <a:srgbClr val="002060"/>
              </a:solidFill>
              <a:effectLst/>
              <a:latin typeface="Georgi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i="1" dirty="0">
              <a:solidFill>
                <a:srgbClr val="002060"/>
              </a:solidFill>
              <a:latin typeface="Georgi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i="1" dirty="0" smtClean="0">
              <a:solidFill>
                <a:srgbClr val="002060"/>
              </a:solidFill>
              <a:effectLst/>
              <a:latin typeface="Georgi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i="1" dirty="0">
              <a:solidFill>
                <a:srgbClr val="002060"/>
              </a:solidFill>
              <a:latin typeface="Georgi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i="1" dirty="0" smtClean="0">
              <a:solidFill>
                <a:srgbClr val="002060"/>
              </a:solidFill>
              <a:effectLst/>
              <a:latin typeface="Georgi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i="1" dirty="0">
              <a:solidFill>
                <a:srgbClr val="002060"/>
              </a:solidFill>
              <a:latin typeface="Georgi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Ох, какая красота! Все насекомые прилетели на лужайку, радуя нас своей яркостью, легкостью.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043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971600" y="1052736"/>
            <a:ext cx="7715200" cy="51125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</a:p>
          <a:p>
            <a:pPr marL="0" indent="0" algn="ctr">
              <a:buNone/>
            </a:pPr>
            <a:endParaRPr lang="ru-RU" b="1" i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b="1" i="1" dirty="0" smtClean="0">
              <a:solidFill>
                <a:srgbClr val="C00000"/>
              </a:solidFill>
            </a:endParaRPr>
          </a:p>
          <a:p>
            <a:pPr marL="0" indent="0" algn="r">
              <a:buNone/>
            </a:pPr>
            <a:endParaRPr lang="ru-RU" sz="1200" b="1" i="1" dirty="0" smtClean="0">
              <a:solidFill>
                <a:srgbClr val="C00000"/>
              </a:solidFill>
            </a:endParaRPr>
          </a:p>
          <a:p>
            <a:pPr marL="0" indent="0" algn="r">
              <a:buNone/>
            </a:pPr>
            <a:endParaRPr lang="ru-RU" sz="1200" b="1" i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t="8189" r="8704" b="9218"/>
          <a:stretch/>
        </p:blipFill>
        <p:spPr>
          <a:xfrm rot="5400000">
            <a:off x="310321" y="1269098"/>
            <a:ext cx="2906734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" t="9136" r="7378"/>
          <a:stretch/>
        </p:blipFill>
        <p:spPr>
          <a:xfrm rot="5400000">
            <a:off x="5602324" y="1317084"/>
            <a:ext cx="2952330" cy="1703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0" t="12256" r="23821" b="5953"/>
          <a:stretch/>
        </p:blipFill>
        <p:spPr>
          <a:xfrm rot="5400000">
            <a:off x="2958459" y="3098325"/>
            <a:ext cx="3199503" cy="242069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768556" y="3747548"/>
            <a:ext cx="2619867" cy="1826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/>
                <a:ea typeface="Calibri"/>
                <a:cs typeface="Times New Roman"/>
              </a:rPr>
              <a:t>              </a:t>
            </a: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/>
                <a:ea typeface="Calibri"/>
                <a:cs typeface="Times New Roman"/>
              </a:rPr>
              <a:t>Варя</a:t>
            </a:r>
            <a:endParaRPr lang="ru-RU" sz="1400" b="1" i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/>
                <a:ea typeface="Calibri"/>
                <a:cs typeface="Times New Roman"/>
              </a:rPr>
              <a:t> Я сделала бабочку.</a:t>
            </a:r>
            <a:endParaRPr lang="ru-RU" sz="1400" b="1" i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/>
                <a:ea typeface="Calibri"/>
                <a:cs typeface="Times New Roman"/>
              </a:rPr>
              <a:t> Моя бабочка из фантика. Она умеет летать, ползать. </a:t>
            </a:r>
            <a:endParaRPr lang="ru-RU" sz="1400" b="1" i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/>
                <a:ea typeface="Calibri"/>
                <a:cs typeface="Times New Roman"/>
              </a:rPr>
              <a:t>Любит кушать нектар и сок растений</a:t>
            </a:r>
            <a:endParaRPr lang="ru-RU" sz="1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550485"/>
            <a:ext cx="2664296" cy="1917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n-US" dirty="0" smtClean="0">
              <a:solidFill>
                <a:srgbClr val="002060"/>
              </a:solidFill>
              <a:effectLst/>
              <a:latin typeface="Georgi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/>
                <a:ea typeface="Calibri"/>
                <a:cs typeface="Times New Roman"/>
              </a:rPr>
              <a:t>         </a:t>
            </a: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/>
                <a:ea typeface="Calibri"/>
                <a:cs typeface="Times New Roman"/>
              </a:rPr>
              <a:t>Елисей </a:t>
            </a:r>
            <a:endParaRPr lang="ru-RU" sz="1400" b="1" i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/>
                <a:ea typeface="Calibri"/>
                <a:cs typeface="Times New Roman"/>
              </a:rPr>
              <a:t>Я сделал муху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/>
                <a:ea typeface="Calibri"/>
                <a:cs typeface="Times New Roman"/>
              </a:rPr>
              <a:t>из фантика. </a:t>
            </a:r>
            <a:endParaRPr lang="ru-RU" sz="1400" b="1" i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/>
                <a:ea typeface="Calibri"/>
                <a:cs typeface="Times New Roman"/>
              </a:rPr>
              <a:t>Она умеет летать и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/>
                <a:ea typeface="Calibri"/>
                <a:cs typeface="Times New Roman"/>
              </a:rPr>
              <a:t>ползать. </a:t>
            </a:r>
            <a:endParaRPr lang="ru-RU" sz="1400" b="1" i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/>
                <a:ea typeface="Calibri"/>
                <a:cs typeface="Times New Roman"/>
              </a:rPr>
              <a:t>Моя муха красивая.</a:t>
            </a:r>
            <a:endParaRPr lang="ru-RU" sz="1400" b="1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2852936"/>
            <a:ext cx="2232248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/>
                <a:ea typeface="Calibri"/>
                <a:cs typeface="Times New Roman"/>
              </a:rPr>
              <a:t>      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b="1" i="1" dirty="0">
              <a:solidFill>
                <a:schemeClr val="tx1">
                  <a:lumMod val="95000"/>
                  <a:lumOff val="5000"/>
                </a:schemeClr>
              </a:solidFill>
              <a:latin typeface="Georgi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b="1" i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Georgi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/>
                <a:ea typeface="Calibri"/>
                <a:cs typeface="Times New Roman"/>
              </a:rPr>
              <a:t>     Влад</a:t>
            </a:r>
            <a:endParaRPr lang="ru-RU" sz="1400" b="1" i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/>
                <a:ea typeface="Calibri"/>
                <a:cs typeface="Times New Roman"/>
              </a:rPr>
              <a:t>Я сделал бабочек</a:t>
            </a:r>
            <a:endParaRPr lang="ru-RU" sz="1400" b="1" i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/>
                <a:ea typeface="Calibri"/>
                <a:cs typeface="Times New Roman"/>
              </a:rPr>
              <a:t>У них есть голова, </a:t>
            </a:r>
            <a:endParaRPr lang="ru-RU" sz="1400" b="1" i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/>
                <a:ea typeface="Calibri"/>
                <a:cs typeface="Times New Roman"/>
              </a:rPr>
              <a:t>лапки и крылья. </a:t>
            </a:r>
            <a:endParaRPr lang="ru-RU" sz="1400" b="1" i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/>
                <a:ea typeface="Calibri"/>
                <a:cs typeface="Times New Roman"/>
              </a:rPr>
              <a:t>Они получились.</a:t>
            </a:r>
            <a:endParaRPr lang="ru-RU" sz="1400" b="1" i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/>
                <a:ea typeface="Calibri"/>
                <a:cs typeface="Times New Roman"/>
              </a:rPr>
              <a:t> оранжевые,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/>
                <a:ea typeface="Calibri"/>
                <a:cs typeface="Times New Roman"/>
              </a:rPr>
              <a:t>красивые, самые лучшие. Они умеют летать, кушать, садиться на цветок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/>
                <a:ea typeface="Calibri"/>
                <a:cs typeface="Times New Roman"/>
              </a:rPr>
              <a:t> и любят  мед.</a:t>
            </a:r>
            <a:endParaRPr lang="ru-RU" sz="1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51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1" y="-49982"/>
            <a:ext cx="9144000" cy="6858000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372200" y="3379018"/>
            <a:ext cx="2314600" cy="27862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</a:p>
          <a:p>
            <a:pPr marL="0" indent="0" algn="ctr">
              <a:buNone/>
            </a:pP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" t="8524" r="21875" b="4972"/>
          <a:stretch/>
        </p:blipFill>
        <p:spPr>
          <a:xfrm rot="5400000">
            <a:off x="517865" y="1330206"/>
            <a:ext cx="2798027" cy="18905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5" r="10464"/>
          <a:stretch/>
        </p:blipFill>
        <p:spPr>
          <a:xfrm rot="5400000">
            <a:off x="3129895" y="3481470"/>
            <a:ext cx="2705459" cy="202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5" r="19283"/>
          <a:stretch/>
        </p:blipFill>
        <p:spPr>
          <a:xfrm rot="5400000">
            <a:off x="6029786" y="1027247"/>
            <a:ext cx="2501130" cy="2199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B050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347864" y="593766"/>
            <a:ext cx="2304256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solidFill>
                  <a:srgbClr val="002060"/>
                </a:solidFill>
                <a:latin typeface="Georgia"/>
                <a:ea typeface="Calibri"/>
                <a:cs typeface="Times New Roman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Georgia"/>
                <a:ea typeface="Calibri"/>
                <a:cs typeface="Times New Roman"/>
              </a:rPr>
              <a:t>      </a:t>
            </a:r>
            <a:r>
              <a:rPr lang="ru-RU" sz="1600" b="1" i="1" dirty="0" smtClean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Настя Б</a:t>
            </a:r>
            <a:endParaRPr lang="ru-RU" sz="1600" b="1" i="1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 smtClean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Я сделала бабочку.</a:t>
            </a:r>
            <a:endParaRPr lang="ru-RU" sz="1600" b="1" i="1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 smtClean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 Она простая, у нее есть крылья, усики. Она умеет летать </a:t>
            </a:r>
            <a:r>
              <a:rPr lang="ru-RU" sz="1600" b="1" i="1" dirty="0">
                <a:solidFill>
                  <a:srgbClr val="002060"/>
                </a:solidFill>
                <a:latin typeface="Georgia"/>
                <a:ea typeface="Calibri"/>
                <a:cs typeface="Times New Roman"/>
              </a:rPr>
              <a:t>и</a:t>
            </a:r>
            <a:endParaRPr lang="en-US" sz="1600" b="1" i="1" dirty="0" smtClean="0">
              <a:solidFill>
                <a:srgbClr val="002060"/>
              </a:solidFill>
              <a:latin typeface="Georgi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 smtClean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ползать.</a:t>
            </a:r>
            <a:endParaRPr lang="ru-RU" sz="16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3675915"/>
            <a:ext cx="2448272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    </a:t>
            </a:r>
            <a:r>
              <a:rPr lang="ru-RU" sz="1400" b="1" i="1" dirty="0" smtClean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     </a:t>
            </a:r>
            <a:r>
              <a:rPr lang="ru-RU" sz="1600" b="1" i="1" dirty="0" smtClean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Стёпа </a:t>
            </a:r>
            <a:r>
              <a:rPr lang="ru-RU" sz="1600" b="1" i="1" dirty="0" smtClean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С</a:t>
            </a:r>
            <a:endParaRPr lang="ru-RU" sz="1600" b="1" i="1" dirty="0" smtClean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 smtClean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Я сделал божью коровку. Она маленькая, красная с черными точками.</a:t>
            </a:r>
            <a:r>
              <a:rPr lang="ru-RU" sz="1600" b="1" i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Божья коровка умеет летать и  ползать</a:t>
            </a: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/>
                <a:ea typeface="Calibri"/>
                <a:cs typeface="Times New Roman"/>
              </a:rPr>
              <a:t>.</a:t>
            </a:r>
            <a:endParaRPr lang="ru-RU" sz="1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52120" y="3379018"/>
            <a:ext cx="2952328" cy="2392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                  </a:t>
            </a:r>
            <a:r>
              <a:rPr lang="ru-RU" sz="1600" b="1" i="1" dirty="0" smtClean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Семён</a:t>
            </a:r>
            <a:endParaRPr lang="ru-RU" sz="1600" b="1" i="1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 smtClean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Я сделал божью коровку. Моя божья коровка красивая, золотая. Она летает и ползает.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 smtClean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Любит кушать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 smtClean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сок и </a:t>
            </a:r>
            <a:r>
              <a:rPr lang="ru-RU" sz="1600" b="1" i="1" dirty="0" smtClean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 нектар</a:t>
            </a:r>
            <a:r>
              <a:rPr lang="ru-RU" sz="1600" b="1" i="1" dirty="0" smtClean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.</a:t>
            </a:r>
            <a:endParaRPr lang="ru-RU" sz="1600" b="1" i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49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131840" y="332656"/>
            <a:ext cx="2664296" cy="2741887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/>
                <a:ea typeface="Calibri"/>
                <a:cs typeface="Times New Roman"/>
              </a:rPr>
              <a:t>                  </a:t>
            </a:r>
            <a:endParaRPr lang="en-US" sz="6400" b="1" i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Georgia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6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  <a:ea typeface="Calibri"/>
                <a:cs typeface="Times New Roman"/>
              </a:rPr>
              <a:t> </a:t>
            </a:r>
            <a:r>
              <a:rPr lang="en-US" sz="6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  <a:ea typeface="Calibri"/>
                <a:cs typeface="Times New Roman"/>
              </a:rPr>
              <a:t>             </a:t>
            </a:r>
            <a:r>
              <a:rPr lang="ru-RU" sz="6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/>
                <a:ea typeface="Calibri"/>
                <a:cs typeface="Times New Roman"/>
              </a:rPr>
              <a:t> Саша С</a:t>
            </a:r>
            <a:endParaRPr lang="ru-RU" sz="6400" b="1" i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/>
                <a:ea typeface="Calibri"/>
                <a:cs typeface="Times New Roman"/>
              </a:rPr>
              <a:t>Я делал бабочку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/>
                <a:ea typeface="Calibri"/>
                <a:cs typeface="Times New Roman"/>
              </a:rPr>
              <a:t>из бумаги. </a:t>
            </a:r>
            <a:r>
              <a:rPr lang="ru-RU" sz="6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6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/>
                <a:ea typeface="Calibri"/>
                <a:cs typeface="Times New Roman"/>
              </a:rPr>
              <a:t>Она умеет</a:t>
            </a:r>
            <a:r>
              <a:rPr lang="en-US" sz="6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/>
                <a:ea typeface="Calibri"/>
                <a:cs typeface="Times New Roman"/>
              </a:rPr>
              <a:t> </a:t>
            </a:r>
            <a:r>
              <a:rPr lang="ru-RU" sz="6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/>
                <a:ea typeface="Calibri"/>
                <a:cs typeface="Times New Roman"/>
              </a:rPr>
              <a:t>летать и ползать. </a:t>
            </a:r>
            <a:endParaRPr lang="ru-RU" sz="6400" b="1" i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/>
                <a:ea typeface="Calibri"/>
                <a:cs typeface="Times New Roman"/>
              </a:rPr>
              <a:t>Моя бабочка красивая </a:t>
            </a:r>
            <a:r>
              <a:rPr lang="ru-RU" sz="6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/>
                <a:ea typeface="Calibri"/>
                <a:cs typeface="Times New Roman"/>
              </a:rPr>
              <a:t>с золотыми    крылышками.</a:t>
            </a:r>
            <a:endParaRPr lang="ru-RU" sz="64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ru-RU" b="1" i="1" dirty="0" smtClean="0">
              <a:solidFill>
                <a:srgbClr val="C00000"/>
              </a:solidFill>
            </a:endParaRPr>
          </a:p>
          <a:p>
            <a:pPr marL="0" indent="0" algn="r">
              <a:buNone/>
            </a:pPr>
            <a:endParaRPr lang="ru-RU" sz="1200" b="1" i="1" dirty="0" smtClean="0">
              <a:solidFill>
                <a:srgbClr val="C00000"/>
              </a:solidFill>
            </a:endParaRPr>
          </a:p>
          <a:p>
            <a:pPr marL="0" indent="0" algn="r">
              <a:buNone/>
            </a:pPr>
            <a:endParaRPr lang="ru-RU" sz="1200" b="1" i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7" t="25673"/>
          <a:stretch/>
        </p:blipFill>
        <p:spPr>
          <a:xfrm rot="5400000">
            <a:off x="226134" y="1403103"/>
            <a:ext cx="3256073" cy="16912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E8405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2999" r="15131" b="62"/>
          <a:stretch/>
        </p:blipFill>
        <p:spPr>
          <a:xfrm rot="5400000">
            <a:off x="5363113" y="1424606"/>
            <a:ext cx="3580539" cy="24195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E8405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4" t="25146" r="22080"/>
          <a:stretch/>
        </p:blipFill>
        <p:spPr>
          <a:xfrm rot="5400000">
            <a:off x="2904699" y="3588084"/>
            <a:ext cx="3044938" cy="2017857"/>
          </a:xfrm>
          <a:prstGeom prst="rect">
            <a:avLst/>
          </a:prstGeom>
          <a:ln>
            <a:solidFill>
              <a:srgbClr val="E8405C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5436096" y="2745736"/>
            <a:ext cx="3384376" cy="370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002060"/>
              </a:solidFill>
              <a:effectLst/>
              <a:latin typeface="Georgi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002060"/>
              </a:solidFill>
              <a:latin typeface="Georgi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002060"/>
              </a:solidFill>
              <a:effectLst/>
              <a:latin typeface="Georgi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002060"/>
              </a:solidFill>
              <a:latin typeface="Georgi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002060"/>
              </a:solidFill>
              <a:effectLst/>
              <a:latin typeface="Georgi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solidFill>
                <a:srgbClr val="002060"/>
              </a:solidFill>
              <a:effectLst/>
              <a:latin typeface="Georgi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/>
                <a:ea typeface="Calibri"/>
                <a:cs typeface="Times New Roman"/>
              </a:rPr>
              <a:t>             Даша Р.</a:t>
            </a:r>
            <a:endParaRPr lang="ru-RU" sz="1600" b="1" i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/>
                <a:ea typeface="Calibri"/>
                <a:cs typeface="Times New Roman"/>
              </a:rPr>
              <a:t>Моя бабочка умеет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/>
                <a:ea typeface="Calibri"/>
                <a:cs typeface="Times New Roman"/>
              </a:rPr>
              <a:t>летать. Она красивая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/>
                <a:ea typeface="Calibri"/>
                <a:cs typeface="Times New Roman"/>
              </a:rPr>
              <a:t>и у нее есть усики,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/>
                <a:ea typeface="Calibri"/>
                <a:cs typeface="Times New Roman"/>
              </a:rPr>
              <a:t>она ими шевелит.</a:t>
            </a:r>
            <a:endParaRPr lang="ru-RU" sz="1600" b="1" i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8549" y="3876761"/>
            <a:ext cx="2409689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/>
                <a:ea typeface="Calibri"/>
                <a:cs typeface="Times New Roman"/>
              </a:rPr>
              <a:t>         Таня</a:t>
            </a:r>
            <a:endParaRPr lang="ru-RU" sz="1600" b="1" i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/>
                <a:ea typeface="Calibri"/>
                <a:cs typeface="Times New Roman"/>
              </a:rPr>
              <a:t> Я сделала бабочку.</a:t>
            </a:r>
            <a:endParaRPr lang="ru-RU" sz="1600" b="1" i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/>
                <a:ea typeface="Calibri"/>
                <a:cs typeface="Times New Roman"/>
              </a:rPr>
              <a:t> Моя бабочка из фантика.</a:t>
            </a: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  </a:t>
            </a:r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/>
                <a:ea typeface="Calibri"/>
                <a:cs typeface="Times New Roman"/>
              </a:rPr>
              <a:t>Она умеет летать, ползать. </a:t>
            </a: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/>
                <a:ea typeface="Calibri"/>
                <a:cs typeface="Times New Roman"/>
              </a:rPr>
              <a:t>Любит кушать    нектар и сок растений.</a:t>
            </a:r>
            <a:endParaRPr lang="ru-RU" sz="16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21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971600" y="1052736"/>
            <a:ext cx="7715200" cy="51125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</a:p>
          <a:p>
            <a:pPr marL="0" indent="0" algn="ctr">
              <a:buNone/>
            </a:pPr>
            <a:endParaRPr lang="ru-RU" b="1" i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b="1" i="1" dirty="0" smtClean="0">
              <a:solidFill>
                <a:srgbClr val="C00000"/>
              </a:solidFill>
            </a:endParaRPr>
          </a:p>
          <a:p>
            <a:pPr marL="0" indent="0" algn="r">
              <a:buNone/>
            </a:pPr>
            <a:endParaRPr lang="ru-RU" sz="1200" b="1" i="1" dirty="0" smtClean="0">
              <a:solidFill>
                <a:srgbClr val="C00000"/>
              </a:solidFill>
            </a:endParaRPr>
          </a:p>
          <a:p>
            <a:pPr marL="0" indent="0" algn="r">
              <a:buNone/>
            </a:pPr>
            <a:endParaRPr lang="ru-RU" sz="1200" b="1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745736"/>
            <a:ext cx="6300192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i="1" dirty="0" smtClean="0">
              <a:solidFill>
                <a:srgbClr val="002060"/>
              </a:solidFill>
              <a:effectLst/>
              <a:latin typeface="Georgi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i="1" dirty="0">
              <a:solidFill>
                <a:srgbClr val="002060"/>
              </a:solidFill>
              <a:latin typeface="Georgi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i="1" dirty="0" smtClean="0">
              <a:solidFill>
                <a:srgbClr val="002060"/>
              </a:solidFill>
              <a:effectLst/>
              <a:latin typeface="Georgi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i="1" dirty="0">
              <a:solidFill>
                <a:srgbClr val="002060"/>
              </a:solidFill>
              <a:latin typeface="Georgi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i="1" dirty="0" smtClean="0">
              <a:solidFill>
                <a:srgbClr val="002060"/>
              </a:solidFill>
              <a:effectLst/>
              <a:latin typeface="Georgi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i="1" dirty="0">
              <a:solidFill>
                <a:srgbClr val="002060"/>
              </a:solidFill>
              <a:latin typeface="Georgia"/>
              <a:ea typeface="Calibri"/>
              <a:cs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t="6341" r="2648" b="11568"/>
          <a:stretch/>
        </p:blipFill>
        <p:spPr>
          <a:xfrm>
            <a:off x="1530166" y="2772157"/>
            <a:ext cx="5675112" cy="2911741"/>
          </a:xfrm>
          <a:prstGeom prst="rect">
            <a:avLst/>
          </a:prstGeom>
          <a:ln w="38100">
            <a:solidFill>
              <a:srgbClr val="E8405C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175620" y="1259967"/>
            <a:ext cx="638420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/>
                <a:ea typeface="Calibri"/>
                <a:cs typeface="Times New Roman"/>
              </a:rPr>
              <a:t>СПАСИБО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/>
                <a:ea typeface="Calibri"/>
                <a:cs typeface="Times New Roman"/>
              </a:rPr>
              <a:t> </a:t>
            </a:r>
            <a:r>
              <a:rPr lang="ru-RU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/>
                <a:ea typeface="Calibri"/>
                <a:cs typeface="Times New Roman"/>
              </a:rPr>
              <a:t>               ЗА   ВНИМАНИЕ</a:t>
            </a:r>
            <a:endParaRPr lang="ru-RU" sz="36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530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264</Words>
  <Application>Microsoft Office PowerPoint</Application>
  <PresentationFormat>Экран (4:3)</PresentationFormat>
  <Paragraphs>103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Лена</cp:lastModifiedBy>
  <cp:revision>17</cp:revision>
  <dcterms:created xsi:type="dcterms:W3CDTF">2019-05-19T03:45:02Z</dcterms:created>
  <dcterms:modified xsi:type="dcterms:W3CDTF">2019-05-23T14:50:41Z</dcterms:modified>
</cp:coreProperties>
</file>