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18"/>
  </p:notesMasterIdLst>
  <p:handoutMasterIdLst>
    <p:handoutMasterId r:id="rId19"/>
  </p:handoutMasterIdLst>
  <p:sldIdLst>
    <p:sldId id="307" r:id="rId2"/>
    <p:sldId id="374" r:id="rId3"/>
    <p:sldId id="364" r:id="rId4"/>
    <p:sldId id="365" r:id="rId5"/>
    <p:sldId id="367" r:id="rId6"/>
    <p:sldId id="368" r:id="rId7"/>
    <p:sldId id="369" r:id="rId8"/>
    <p:sldId id="370" r:id="rId9"/>
    <p:sldId id="371" r:id="rId10"/>
    <p:sldId id="372" r:id="rId11"/>
    <p:sldId id="373" r:id="rId12"/>
    <p:sldId id="323" r:id="rId13"/>
    <p:sldId id="355" r:id="rId14"/>
    <p:sldId id="358" r:id="rId15"/>
    <p:sldId id="330" r:id="rId16"/>
    <p:sldId id="353" r:id="rId17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D9EC6D6-0B5A-4159-8B6A-5BC1C1864E19}">
          <p14:sldIdLst>
            <p14:sldId id="307"/>
            <p14:sldId id="374"/>
            <p14:sldId id="364"/>
            <p14:sldId id="365"/>
            <p14:sldId id="367"/>
            <p14:sldId id="368"/>
            <p14:sldId id="369"/>
            <p14:sldId id="370"/>
            <p14:sldId id="371"/>
            <p14:sldId id="372"/>
            <p14:sldId id="373"/>
          </p14:sldIdLst>
        </p14:section>
        <p14:section name="Раздел без заголовка" id="{C4685DA8-5BF1-476C-BF5C-931C98290D2B}">
          <p14:sldIdLst>
            <p14:sldId id="323"/>
            <p14:sldId id="355"/>
            <p14:sldId id="358"/>
            <p14:sldId id="330"/>
            <p14:sldId id="35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9A"/>
    <a:srgbClr val="004D86"/>
    <a:srgbClr val="0000FF"/>
    <a:srgbClr val="FF0000"/>
    <a:srgbClr val="CCFF99"/>
    <a:srgbClr val="003300"/>
    <a:srgbClr val="F64242"/>
    <a:srgbClr val="800080"/>
    <a:srgbClr val="9900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86376" autoAdjust="0"/>
  </p:normalViewPr>
  <p:slideViewPr>
    <p:cSldViewPr>
      <p:cViewPr varScale="1">
        <p:scale>
          <a:sx n="40" d="100"/>
          <a:sy n="40" d="100"/>
        </p:scale>
        <p:origin x="-99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718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C39DCC-C129-4D28-9B5B-D9BE1F9A5824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муниципальное дошкольное образовательное учреждение детский сад компенсирующего вида №62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194A3-7654-4A1B-BF1D-AE28527889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2726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F9311-DCD0-4B69-9E5D-FD66BD7F2807}" type="datetimeFigureOut">
              <a:rPr lang="ru-RU" smtClean="0"/>
              <a:pPr/>
              <a:t>16.06.2019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муниципальное дошкольное образовательное учреждение детский сад компенсирующего вида №62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5CDED-AD64-49B6-A028-CE47417540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70884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D5CDED-AD64-49B6-A028-CE474175408D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муниципальное дошкольное образовательное учреждение детский сад компенсирующего вида №62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08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0B11FB-0D95-4DED-9CFE-A25F75C4F1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A82756-E392-4EEE-B4B3-43F0BFBDE75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12152D-1658-4212-80E8-59BD4BA0CB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5F434-4663-43A1-B954-69ADBEBDA0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CF535D-5090-4D7B-91B1-C2B970D71D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589A4A-E8AD-4D62-B6F6-894E3E7573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06BC5-5A7E-4373-805D-51E63D05EA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FF8BC4-53E6-4275-8B33-EB0816D499A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8628B4-A234-4D12-A268-1C202BBC12C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FB1953-3CD9-4A71-8626-ACB3C7CADE2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6F942C-E3DF-41D3-B3A5-4B21FE0578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575BB6-B102-4506-B366-AC65E271EC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B1F66A-196C-450C-B391-B6E4C13D64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med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763000" cy="381000"/>
          </a:xfrm>
        </p:spPr>
        <p:txBody>
          <a:bodyPr/>
          <a:lstStyle/>
          <a:p>
            <a:pPr eaLnBrk="1" hangingPunct="1"/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детский сад «КОЛОСОК»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838200"/>
            <a:ext cx="8686800" cy="5791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Презентация </a:t>
            </a:r>
          </a:p>
          <a:p>
            <a:pPr algn="ctr" eaLnBrk="1" hangingPunct="1">
              <a:buFontTx/>
              <a:buNone/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ШКОЛА ЗДОРОВОГО РЕБЕНКА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eaLnBrk="1" hangingPunct="1">
              <a:buFontTx/>
              <a:buNone/>
            </a:pP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Группы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«ДЮЙМОВОЧКА»</a:t>
            </a:r>
          </a:p>
          <a:p>
            <a:pPr algn="ctr" eaLnBrk="1" hangingPunct="1">
              <a:buFontTx/>
              <a:buNone/>
            </a:pPr>
            <a:endParaRPr lang="ru-RU" sz="2000" b="1" dirty="0" smtClean="0">
              <a:solidFill>
                <a:srgbClr val="0000FF"/>
              </a:solidFill>
            </a:endParaRPr>
          </a:p>
          <a:p>
            <a:pPr algn="ctr" eaLnBrk="1" hangingPunct="1">
              <a:buFontTx/>
              <a:buNone/>
            </a:pPr>
            <a:endParaRPr lang="ru-RU" sz="2800" b="1" dirty="0" smtClean="0">
              <a:solidFill>
                <a:srgbClr val="0000FF"/>
              </a:solidFill>
            </a:endParaRPr>
          </a:p>
          <a:p>
            <a:pPr algn="r" eaLnBrk="1" hangingPunct="1">
              <a:buFontTx/>
              <a:buNone/>
            </a:pPr>
            <a:r>
              <a:rPr lang="ru-RU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.</a:t>
            </a:r>
            <a:endParaRPr lang="ru-RU" sz="1400" b="1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413038"/>
            <a:ext cx="4953000" cy="4046182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86868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Профилактика и коррекция плоскостопия</a:t>
            </a:r>
            <a:endParaRPr lang="ru-RU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Рисунок 17" descr="IMG_0585.JPG"/>
          <p:cNvPicPr>
            <a:picLocks noChangeAspect="1"/>
          </p:cNvPicPr>
          <p:nvPr/>
        </p:nvPicPr>
        <p:blipFill>
          <a:blip r:embed="rId2" cstate="print"/>
          <a:srcRect t="10703" r="11927" b="7339"/>
          <a:stretch>
            <a:fillRect/>
          </a:stretch>
        </p:blipFill>
        <p:spPr>
          <a:xfrm>
            <a:off x="304800" y="990600"/>
            <a:ext cx="3493827" cy="24384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0" name="Рисунок 19" descr="IMG_0583.JPG"/>
          <p:cNvPicPr>
            <a:picLocks noChangeAspect="1"/>
          </p:cNvPicPr>
          <p:nvPr/>
        </p:nvPicPr>
        <p:blipFill>
          <a:blip r:embed="rId3" cstate="print"/>
          <a:srcRect l="26667" t="25555" r="31667" b="27778"/>
          <a:stretch>
            <a:fillRect/>
          </a:stretch>
        </p:blipFill>
        <p:spPr>
          <a:xfrm>
            <a:off x="152400" y="3733800"/>
            <a:ext cx="3048000" cy="256032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1" name="Рисунок 20" descr="IMG_0753.JPG"/>
          <p:cNvPicPr>
            <a:picLocks noChangeAspect="1"/>
          </p:cNvPicPr>
          <p:nvPr/>
        </p:nvPicPr>
        <p:blipFill>
          <a:blip r:embed="rId4" cstate="print"/>
          <a:srcRect l="18782" t="19659" r="25833"/>
          <a:stretch>
            <a:fillRect/>
          </a:stretch>
        </p:blipFill>
        <p:spPr>
          <a:xfrm>
            <a:off x="3352800" y="3581400"/>
            <a:ext cx="2743200" cy="29845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8" name="Рисунок 7" descr="IMG_0699.JPG"/>
          <p:cNvPicPr>
            <a:picLocks noChangeAspect="1"/>
          </p:cNvPicPr>
          <p:nvPr/>
        </p:nvPicPr>
        <p:blipFill>
          <a:blip r:embed="rId5" cstate="print"/>
          <a:srcRect l="31239" t="11111" b="10000"/>
          <a:stretch>
            <a:fillRect/>
          </a:stretch>
        </p:blipFill>
        <p:spPr>
          <a:xfrm>
            <a:off x="6248400" y="3886200"/>
            <a:ext cx="2745259" cy="23622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9" name="Рисунок 8" descr="IMG_0707.JPG"/>
          <p:cNvPicPr>
            <a:picLocks noChangeAspect="1"/>
          </p:cNvPicPr>
          <p:nvPr/>
        </p:nvPicPr>
        <p:blipFill>
          <a:blip r:embed="rId6" cstate="print"/>
          <a:srcRect l="40025" t="18889" r="5833" b="13434"/>
          <a:stretch>
            <a:fillRect/>
          </a:stretch>
        </p:blipFill>
        <p:spPr>
          <a:xfrm>
            <a:off x="6934200" y="1143000"/>
            <a:ext cx="2113280" cy="19812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3733800" y="762000"/>
            <a:ext cx="31242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Плоскостопие – это заболевание стоп, для которого характерно уплощение продольного или/и поперечного свода, что приводит к </a:t>
            </a:r>
            <a:r>
              <a:rPr lang="ru-RU" sz="1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быстрой</a:t>
            </a: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утомляемости, болям в стопах при ходьбе, стоянии</a:t>
            </a: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Но поскольку наши стопы выполняют     функцию «</a:t>
            </a:r>
            <a:r>
              <a:rPr lang="ru-RU" sz="1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фундамента</a:t>
            </a: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»организма, </a:t>
            </a:r>
            <a:r>
              <a:rPr lang="ru-RU" sz="1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боль</a:t>
            </a:r>
          </a:p>
          <a:p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может проявляться </a:t>
            </a:r>
            <a:r>
              <a:rPr lang="ru-RU" sz="1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спине, ногах.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41996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AB28B-5343-4EFC-8030-E1EF38EFA163}" type="slidenum">
              <a:rPr lang="ru-RU"/>
              <a:pPr>
                <a:defRPr/>
              </a:pPr>
              <a:t>11</a:t>
            </a:fld>
            <a:endParaRPr lang="ru-RU"/>
          </a:p>
        </p:txBody>
      </p:sp>
      <p:sp>
        <p:nvSpPr>
          <p:cNvPr id="7172" name="WordArt 9"/>
          <p:cNvSpPr>
            <a:spLocks noChangeArrowheads="1" noChangeShapeType="1" noTextEdit="1"/>
          </p:cNvSpPr>
          <p:nvPr/>
        </p:nvSpPr>
        <p:spPr bwMode="auto">
          <a:xfrm>
            <a:off x="228600" y="228600"/>
            <a:ext cx="8686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80"/>
                </a:solidFill>
                <a:round/>
                <a:headEnd/>
                <a:tailEnd/>
              </a:ln>
              <a:solidFill>
                <a:srgbClr val="00B050"/>
              </a:solidFill>
              <a:latin typeface="Impact"/>
            </a:endParaRPr>
          </a:p>
        </p:txBody>
      </p:sp>
      <p:sp>
        <p:nvSpPr>
          <p:cNvPr id="7173" name="Text Box 10"/>
          <p:cNvSpPr txBox="1">
            <a:spLocks noChangeArrowheads="1"/>
          </p:cNvSpPr>
          <p:nvPr/>
        </p:nvSpPr>
        <p:spPr bwMode="auto">
          <a:xfrm>
            <a:off x="142875" y="3571875"/>
            <a:ext cx="3048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1400" b="1">
              <a:solidFill>
                <a:srgbClr val="0033CC"/>
              </a:solidFill>
            </a:endParaRP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3143250" y="3643313"/>
            <a:ext cx="3048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1400" b="1">
              <a:solidFill>
                <a:srgbClr val="0000FF"/>
              </a:solidFill>
            </a:endParaRPr>
          </a:p>
        </p:txBody>
      </p:sp>
      <p:sp>
        <p:nvSpPr>
          <p:cNvPr id="7175" name="Text Box 13"/>
          <p:cNvSpPr txBox="1">
            <a:spLocks noChangeArrowheads="1"/>
          </p:cNvSpPr>
          <p:nvPr/>
        </p:nvSpPr>
        <p:spPr bwMode="auto">
          <a:xfrm>
            <a:off x="428625" y="6553200"/>
            <a:ext cx="304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1400" b="1">
              <a:solidFill>
                <a:srgbClr val="0000FF"/>
              </a:solidFill>
            </a:endParaRPr>
          </a:p>
        </p:txBody>
      </p:sp>
      <p:sp>
        <p:nvSpPr>
          <p:cNvPr id="7176" name="Text Box 14"/>
          <p:cNvSpPr txBox="1">
            <a:spLocks noChangeArrowheads="1"/>
          </p:cNvSpPr>
          <p:nvPr/>
        </p:nvSpPr>
        <p:spPr bwMode="auto">
          <a:xfrm>
            <a:off x="5943600" y="3571875"/>
            <a:ext cx="3200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1400" b="1">
              <a:solidFill>
                <a:srgbClr val="0000FF"/>
              </a:solidFill>
            </a:endParaRPr>
          </a:p>
        </p:txBody>
      </p:sp>
      <p:sp>
        <p:nvSpPr>
          <p:cNvPr id="7177" name="TextBox 17"/>
          <p:cNvSpPr txBox="1">
            <a:spLocks noChangeArrowheads="1"/>
          </p:cNvSpPr>
          <p:nvPr/>
        </p:nvSpPr>
        <p:spPr bwMode="auto">
          <a:xfrm>
            <a:off x="0" y="5857875"/>
            <a:ext cx="2405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 b="1">
              <a:solidFill>
                <a:srgbClr val="0033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57356" y="2743200"/>
            <a:ext cx="6000792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kern="10" spc="10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растем здоровыми!</a:t>
            </a:r>
            <a:endParaRPr lang="ru-RU" sz="4000" b="1" spc="10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7179" name="TextBox 25"/>
          <p:cNvSpPr txBox="1">
            <a:spLocks noChangeArrowheads="1"/>
          </p:cNvSpPr>
          <p:nvPr/>
        </p:nvSpPr>
        <p:spPr bwMode="auto">
          <a:xfrm>
            <a:off x="5786438" y="6334125"/>
            <a:ext cx="3357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 b="1">
              <a:solidFill>
                <a:srgbClr val="0000FF"/>
              </a:solidFill>
            </a:endParaRPr>
          </a:p>
        </p:txBody>
      </p:sp>
      <p:sp>
        <p:nvSpPr>
          <p:cNvPr id="7180" name="TextBox 28"/>
          <p:cNvSpPr txBox="1">
            <a:spLocks noChangeArrowheads="1"/>
          </p:cNvSpPr>
          <p:nvPr/>
        </p:nvSpPr>
        <p:spPr bwMode="auto">
          <a:xfrm>
            <a:off x="3571875" y="6488113"/>
            <a:ext cx="2286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b="1">
              <a:solidFill>
                <a:srgbClr val="3217F9"/>
              </a:solidFill>
              <a:latin typeface="Segoe UI" pitchFamily="34" charset="0"/>
            </a:endParaRPr>
          </a:p>
        </p:txBody>
      </p:sp>
      <p:pic>
        <p:nvPicPr>
          <p:cNvPr id="22" name="Рисунок 21" descr="IMG_05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304800"/>
            <a:ext cx="3352800" cy="25146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3" name="Рисунок 22" descr="IMG_05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638550"/>
            <a:ext cx="3886200" cy="291465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4" name="Рисунок 23" descr="IMG_05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8400" y="3581400"/>
            <a:ext cx="3937000" cy="295275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5" name="Рисунок 24" descr="IMG_0517.JPG"/>
          <p:cNvPicPr>
            <a:picLocks noChangeAspect="1"/>
          </p:cNvPicPr>
          <p:nvPr/>
        </p:nvPicPr>
        <p:blipFill>
          <a:blip r:embed="rId5" cstate="print"/>
          <a:srcRect l="3676" t="21111" b="23333"/>
          <a:stretch>
            <a:fillRect/>
          </a:stretch>
        </p:blipFill>
        <p:spPr>
          <a:xfrm>
            <a:off x="304800" y="304800"/>
            <a:ext cx="4617720" cy="1997487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13191457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57912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b="1" dirty="0" smtClean="0">
                <a:solidFill>
                  <a:srgbClr val="FF0000"/>
                </a:solidFill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</a:rPr>
              <a:t>     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Прогулки.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3276600" y="381000"/>
            <a:ext cx="5562600" cy="3962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15000"/>
              </a:lnSpc>
              <a:buFontTx/>
              <a:buNone/>
            </a:pPr>
            <a:endParaRPr lang="ru-RU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  <a:buFontTx/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Чтобы вырасти здоровыми,  дети  должны проводить на свежем воздухе как можно больше времени.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Увлекательно и интересно проходят подвижные игры на прогулке. Во время игр в природных условиях у детей формируются умения использовать приобретённые навыки в многообразных  ситуациях. Развивается ловкость, быстрота, сила и выносливость, умение действовать смело, честно, проявлять активность, самостоятельность.</a:t>
            </a:r>
          </a:p>
        </p:txBody>
      </p:sp>
      <p:sp>
        <p:nvSpPr>
          <p:cNvPr id="130054" name="Cloud"/>
          <p:cNvSpPr>
            <a:spLocks noChangeAspect="1" noEditPoints="1" noChangeArrowheads="1"/>
          </p:cNvSpPr>
          <p:nvPr/>
        </p:nvSpPr>
        <p:spPr bwMode="auto">
          <a:xfrm flipH="1">
            <a:off x="7620000" y="228600"/>
            <a:ext cx="1255713" cy="8413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201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3" name="Рисунок 12" descr="IMG_0490.JPG"/>
          <p:cNvPicPr>
            <a:picLocks noChangeAspect="1"/>
          </p:cNvPicPr>
          <p:nvPr/>
        </p:nvPicPr>
        <p:blipFill>
          <a:blip r:embed="rId2" cstate="print"/>
          <a:srcRect l="7500" t="7778" r="11667" b="18889"/>
          <a:stretch>
            <a:fillRect/>
          </a:stretch>
        </p:blipFill>
        <p:spPr>
          <a:xfrm>
            <a:off x="152400" y="1371600"/>
            <a:ext cx="3290455" cy="2238866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6" name="Рисунок 15" descr="IMG_0981.JPG"/>
          <p:cNvPicPr>
            <a:picLocks noChangeAspect="1"/>
          </p:cNvPicPr>
          <p:nvPr/>
        </p:nvPicPr>
        <p:blipFill>
          <a:blip r:embed="rId3" cstate="print"/>
          <a:srcRect l="47500" t="24444" b="31111"/>
          <a:stretch>
            <a:fillRect/>
          </a:stretch>
        </p:blipFill>
        <p:spPr>
          <a:xfrm>
            <a:off x="381000" y="4191000"/>
            <a:ext cx="3276599" cy="2080381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9" name="Рисунок 18" descr="IMG_0985.JPG"/>
          <p:cNvPicPr>
            <a:picLocks noChangeAspect="1"/>
          </p:cNvPicPr>
          <p:nvPr/>
        </p:nvPicPr>
        <p:blipFill>
          <a:blip r:embed="rId4" cstate="print"/>
          <a:srcRect l="6667" t="13333" b="15556"/>
          <a:stretch>
            <a:fillRect/>
          </a:stretch>
        </p:blipFill>
        <p:spPr>
          <a:xfrm>
            <a:off x="4343400" y="3962400"/>
            <a:ext cx="4533900" cy="25908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0" name="Picture 6" descr="сол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 contrast="20000"/>
          </a:blip>
          <a:srcRect/>
          <a:stretch>
            <a:fillRect/>
          </a:stretch>
        </p:blipFill>
        <p:spPr bwMode="auto">
          <a:xfrm>
            <a:off x="914400" y="0"/>
            <a:ext cx="1373558" cy="125640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7B0E-C20B-4115-B582-29E085739160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endParaRPr lang="ru-RU" sz="1600" smtClean="0">
              <a:solidFill>
                <a:srgbClr val="0000FF"/>
              </a:solidFill>
              <a:latin typeface="Arial" charset="0"/>
            </a:endParaRPr>
          </a:p>
          <a:p>
            <a:pPr marL="342900" indent="-342900" algn="ctr"/>
            <a:endParaRPr lang="ru-RU" sz="1600" smtClean="0">
              <a:solidFill>
                <a:srgbClr val="0000FF"/>
              </a:solidFill>
              <a:latin typeface="Arial" charset="0"/>
            </a:endParaRPr>
          </a:p>
          <a:p>
            <a:pPr marL="342900" indent="-342900" algn="ctr"/>
            <a:endParaRPr lang="ru-RU" sz="1600" smtClean="0">
              <a:solidFill>
                <a:srgbClr val="0000FF"/>
              </a:solidFill>
              <a:latin typeface="Arial" charset="0"/>
            </a:endParaRPr>
          </a:p>
          <a:p>
            <a:pPr marL="342900" indent="-342900" algn="ctr"/>
            <a:endParaRPr lang="ru-RU" sz="14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200" y="0"/>
            <a:ext cx="5867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Спортивные праздники -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окно в волнующий мир музыки, поэзии увлекательных игр и затей. Праздники являются своеобразной школой чувств ребенка, в которой он учиться радоваться, восторгаться, удивляться. Без праздника невозможно представить себе счастливого детства.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IMG_0046.JPG"/>
          <p:cNvPicPr>
            <a:picLocks noChangeAspect="1"/>
          </p:cNvPicPr>
          <p:nvPr/>
        </p:nvPicPr>
        <p:blipFill>
          <a:blip r:embed="rId3" cstate="print"/>
          <a:srcRect l="6667" t="17778" r="57895" b="21111"/>
          <a:stretch>
            <a:fillRect/>
          </a:stretch>
        </p:blipFill>
        <p:spPr>
          <a:xfrm>
            <a:off x="7010400" y="4098494"/>
            <a:ext cx="2133600" cy="2759506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8" name="Рисунок 17" descr="IMG_0045.JPG"/>
          <p:cNvPicPr>
            <a:picLocks noChangeAspect="1"/>
          </p:cNvPicPr>
          <p:nvPr/>
        </p:nvPicPr>
        <p:blipFill>
          <a:blip r:embed="rId4" cstate="print"/>
          <a:srcRect l="29570" t="10000" r="18333" b="33333"/>
          <a:stretch>
            <a:fillRect/>
          </a:stretch>
        </p:blipFill>
        <p:spPr>
          <a:xfrm>
            <a:off x="0" y="4495800"/>
            <a:ext cx="2895600" cy="23622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9" name="Рисунок 18" descr="IMG_0042.JPG"/>
          <p:cNvPicPr>
            <a:picLocks noChangeAspect="1"/>
          </p:cNvPicPr>
          <p:nvPr/>
        </p:nvPicPr>
        <p:blipFill>
          <a:blip r:embed="rId5" cstate="print"/>
          <a:srcRect l="39756" t="7778" b="12222"/>
          <a:stretch>
            <a:fillRect/>
          </a:stretch>
        </p:blipFill>
        <p:spPr>
          <a:xfrm>
            <a:off x="0" y="76200"/>
            <a:ext cx="2971800" cy="2959768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0" name="Рисунок 19" descr="IMG_0055.JPG"/>
          <p:cNvPicPr>
            <a:picLocks noChangeAspect="1"/>
          </p:cNvPicPr>
          <p:nvPr/>
        </p:nvPicPr>
        <p:blipFill>
          <a:blip r:embed="rId6" cstate="print"/>
          <a:srcRect l="5000" t="31111" r="13333"/>
          <a:stretch>
            <a:fillRect/>
          </a:stretch>
        </p:blipFill>
        <p:spPr>
          <a:xfrm>
            <a:off x="2743200" y="2667000"/>
            <a:ext cx="4291781" cy="2715208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WordArt 9"/>
          <p:cNvSpPr>
            <a:spLocks noChangeArrowheads="1" noChangeShapeType="1" noTextEdit="1"/>
          </p:cNvSpPr>
          <p:nvPr/>
        </p:nvSpPr>
        <p:spPr bwMode="auto">
          <a:xfrm>
            <a:off x="228600" y="0"/>
            <a:ext cx="8686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80"/>
                </a:solidFill>
                <a:round/>
                <a:headEnd/>
                <a:tailEnd/>
              </a:ln>
              <a:solidFill>
                <a:srgbClr val="00B050"/>
              </a:solidFill>
              <a:latin typeface="Impact"/>
            </a:endParaRPr>
          </a:p>
        </p:txBody>
      </p:sp>
      <p:sp>
        <p:nvSpPr>
          <p:cNvPr id="5125" name="Text Box 10"/>
          <p:cNvSpPr txBox="1">
            <a:spLocks noChangeArrowheads="1"/>
          </p:cNvSpPr>
          <p:nvPr/>
        </p:nvSpPr>
        <p:spPr bwMode="auto">
          <a:xfrm>
            <a:off x="685800" y="6400800"/>
            <a:ext cx="28717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3217F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0"/>
            <a:ext cx="84582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kern="10" spc="10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  <a:cs typeface="+mn-cs"/>
              </a:rPr>
              <a:t>Коррекционна</a:t>
            </a:r>
            <a:r>
              <a:rPr lang="ru-RU" sz="3200" kern="10" spc="10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я  работа</a:t>
            </a:r>
            <a:endParaRPr lang="ru-RU" spc="10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6" name="Рисунок 5" descr="IMG_0752.JPG"/>
          <p:cNvPicPr>
            <a:picLocks noChangeAspect="1"/>
          </p:cNvPicPr>
          <p:nvPr/>
        </p:nvPicPr>
        <p:blipFill>
          <a:blip r:embed="rId2" cstate="print"/>
          <a:srcRect t="19635"/>
          <a:stretch>
            <a:fillRect/>
          </a:stretch>
        </p:blipFill>
        <p:spPr>
          <a:xfrm>
            <a:off x="304800" y="3733800"/>
            <a:ext cx="4648200" cy="2801655"/>
          </a:xfrm>
          <a:prstGeom prst="rect">
            <a:avLst/>
          </a:prstGeom>
          <a:ln w="28575">
            <a:solidFill>
              <a:srgbClr val="00549A"/>
            </a:solidFill>
          </a:ln>
        </p:spPr>
      </p:pic>
      <p:pic>
        <p:nvPicPr>
          <p:cNvPr id="7" name="Рисунок 6" descr="IMG_0753.JPG"/>
          <p:cNvPicPr>
            <a:picLocks noChangeAspect="1"/>
          </p:cNvPicPr>
          <p:nvPr/>
        </p:nvPicPr>
        <p:blipFill>
          <a:blip r:embed="rId3" cstate="print"/>
          <a:srcRect t="26667"/>
          <a:stretch>
            <a:fillRect/>
          </a:stretch>
        </p:blipFill>
        <p:spPr>
          <a:xfrm>
            <a:off x="3733800" y="685800"/>
            <a:ext cx="5181600" cy="2849880"/>
          </a:xfrm>
          <a:prstGeom prst="rect">
            <a:avLst/>
          </a:prstGeom>
          <a:ln w="28575">
            <a:solidFill>
              <a:srgbClr val="004D86"/>
            </a:solidFill>
          </a:ln>
        </p:spPr>
      </p:pic>
      <p:pic>
        <p:nvPicPr>
          <p:cNvPr id="8" name="Рисунок 7" descr="IMG_0755.JPG"/>
          <p:cNvPicPr>
            <a:picLocks noChangeAspect="1"/>
          </p:cNvPicPr>
          <p:nvPr/>
        </p:nvPicPr>
        <p:blipFill>
          <a:blip r:embed="rId4" cstate="print"/>
          <a:srcRect l="27500" t="16667"/>
          <a:stretch>
            <a:fillRect/>
          </a:stretch>
        </p:blipFill>
        <p:spPr>
          <a:xfrm>
            <a:off x="381000" y="762000"/>
            <a:ext cx="3005327" cy="2590799"/>
          </a:xfrm>
          <a:prstGeom prst="rect">
            <a:avLst/>
          </a:prstGeom>
          <a:ln w="28575">
            <a:solidFill>
              <a:srgbClr val="004D86"/>
            </a:solidFill>
          </a:ln>
        </p:spPr>
      </p:pic>
      <p:pic>
        <p:nvPicPr>
          <p:cNvPr id="9" name="Рисунок 8" descr="IMG_0756.JPG"/>
          <p:cNvPicPr>
            <a:picLocks noChangeAspect="1"/>
          </p:cNvPicPr>
          <p:nvPr/>
        </p:nvPicPr>
        <p:blipFill>
          <a:blip r:embed="rId5" cstate="print"/>
          <a:srcRect t="17778" r="9167"/>
          <a:stretch>
            <a:fillRect/>
          </a:stretch>
        </p:blipFill>
        <p:spPr>
          <a:xfrm>
            <a:off x="5105400" y="3810000"/>
            <a:ext cx="3703938" cy="2514600"/>
          </a:xfrm>
          <a:prstGeom prst="rect">
            <a:avLst/>
          </a:prstGeom>
          <a:ln w="28575">
            <a:solidFill>
              <a:srgbClr val="00549A"/>
            </a:solidFill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86868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Профилактика и коррекция плоскостопия</a:t>
            </a:r>
            <a:endParaRPr lang="ru-RU" sz="32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" name="Рисунок 17" descr="IMG_0585.JPG"/>
          <p:cNvPicPr>
            <a:picLocks noChangeAspect="1"/>
          </p:cNvPicPr>
          <p:nvPr/>
        </p:nvPicPr>
        <p:blipFill>
          <a:blip r:embed="rId2" cstate="print"/>
          <a:srcRect t="10703" r="11927" b="7339"/>
          <a:stretch>
            <a:fillRect/>
          </a:stretch>
        </p:blipFill>
        <p:spPr>
          <a:xfrm>
            <a:off x="304800" y="990600"/>
            <a:ext cx="3493827" cy="24384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0" name="Рисунок 19" descr="IMG_0583.JPG"/>
          <p:cNvPicPr>
            <a:picLocks noChangeAspect="1"/>
          </p:cNvPicPr>
          <p:nvPr/>
        </p:nvPicPr>
        <p:blipFill>
          <a:blip r:embed="rId3" cstate="print"/>
          <a:srcRect l="26667" t="25555" r="31667" b="27778"/>
          <a:stretch>
            <a:fillRect/>
          </a:stretch>
        </p:blipFill>
        <p:spPr>
          <a:xfrm>
            <a:off x="152400" y="3733800"/>
            <a:ext cx="3048000" cy="256032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1" name="Рисунок 20" descr="IMG_0753.JPG"/>
          <p:cNvPicPr>
            <a:picLocks noChangeAspect="1"/>
          </p:cNvPicPr>
          <p:nvPr/>
        </p:nvPicPr>
        <p:blipFill>
          <a:blip r:embed="rId4" cstate="print"/>
          <a:srcRect l="18782" t="19659" r="25833"/>
          <a:stretch>
            <a:fillRect/>
          </a:stretch>
        </p:blipFill>
        <p:spPr>
          <a:xfrm>
            <a:off x="3352800" y="3581400"/>
            <a:ext cx="2743200" cy="29845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8" name="Рисунок 7" descr="IMG_0699.JPG"/>
          <p:cNvPicPr>
            <a:picLocks noChangeAspect="1"/>
          </p:cNvPicPr>
          <p:nvPr/>
        </p:nvPicPr>
        <p:blipFill>
          <a:blip r:embed="rId5" cstate="print"/>
          <a:srcRect l="31239" t="11111" b="10000"/>
          <a:stretch>
            <a:fillRect/>
          </a:stretch>
        </p:blipFill>
        <p:spPr>
          <a:xfrm>
            <a:off x="6248400" y="3886200"/>
            <a:ext cx="2745259" cy="23622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9" name="Рисунок 8" descr="IMG_0707.JPG"/>
          <p:cNvPicPr>
            <a:picLocks noChangeAspect="1"/>
          </p:cNvPicPr>
          <p:nvPr/>
        </p:nvPicPr>
        <p:blipFill>
          <a:blip r:embed="rId6" cstate="print"/>
          <a:srcRect l="40025" t="18889" r="5833" b="13434"/>
          <a:stretch>
            <a:fillRect/>
          </a:stretch>
        </p:blipFill>
        <p:spPr>
          <a:xfrm>
            <a:off x="6934200" y="1143000"/>
            <a:ext cx="2113280" cy="19812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3733800" y="762000"/>
            <a:ext cx="31242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Плоскостопие – это заболевание стоп, для которого характерно уплощение продольного или/и поперечного свода, что приводит к </a:t>
            </a:r>
            <a:r>
              <a:rPr lang="ru-RU" sz="1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быстрой</a:t>
            </a: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утомляемости, болям в стопах при ходьбе, стоянии</a:t>
            </a: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Но поскольку наши стопы выполняют     функцию «</a:t>
            </a:r>
            <a:r>
              <a:rPr lang="ru-RU" sz="1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фундамента</a:t>
            </a: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»организма, </a:t>
            </a:r>
            <a:r>
              <a:rPr lang="ru-RU" sz="1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боль</a:t>
            </a:r>
          </a:p>
          <a:p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может проявляться </a:t>
            </a:r>
            <a:r>
              <a:rPr lang="ru-RU" sz="1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спине, ногах.</a:t>
            </a: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3AB28B-5343-4EFC-8030-E1EF38EFA163}" type="slidenum">
              <a:rPr lang="ru-RU"/>
              <a:pPr>
                <a:defRPr/>
              </a:pPr>
              <a:t>16</a:t>
            </a:fld>
            <a:endParaRPr lang="ru-RU"/>
          </a:p>
        </p:txBody>
      </p:sp>
      <p:sp>
        <p:nvSpPr>
          <p:cNvPr id="7172" name="WordArt 9"/>
          <p:cNvSpPr>
            <a:spLocks noChangeArrowheads="1" noChangeShapeType="1" noTextEdit="1"/>
          </p:cNvSpPr>
          <p:nvPr/>
        </p:nvSpPr>
        <p:spPr bwMode="auto">
          <a:xfrm>
            <a:off x="228600" y="228600"/>
            <a:ext cx="8686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80"/>
                </a:solidFill>
                <a:round/>
                <a:headEnd/>
                <a:tailEnd/>
              </a:ln>
              <a:solidFill>
                <a:srgbClr val="00B050"/>
              </a:solidFill>
              <a:latin typeface="Impact"/>
            </a:endParaRPr>
          </a:p>
        </p:txBody>
      </p:sp>
      <p:sp>
        <p:nvSpPr>
          <p:cNvPr id="7173" name="Text Box 10"/>
          <p:cNvSpPr txBox="1">
            <a:spLocks noChangeArrowheads="1"/>
          </p:cNvSpPr>
          <p:nvPr/>
        </p:nvSpPr>
        <p:spPr bwMode="auto">
          <a:xfrm>
            <a:off x="142875" y="3571875"/>
            <a:ext cx="3048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1400" b="1">
              <a:solidFill>
                <a:srgbClr val="0033CC"/>
              </a:solidFill>
            </a:endParaRPr>
          </a:p>
        </p:txBody>
      </p:sp>
      <p:sp>
        <p:nvSpPr>
          <p:cNvPr id="7174" name="Text Box 11"/>
          <p:cNvSpPr txBox="1">
            <a:spLocks noChangeArrowheads="1"/>
          </p:cNvSpPr>
          <p:nvPr/>
        </p:nvSpPr>
        <p:spPr bwMode="auto">
          <a:xfrm>
            <a:off x="3143250" y="3643313"/>
            <a:ext cx="3048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1400" b="1">
              <a:solidFill>
                <a:srgbClr val="0000FF"/>
              </a:solidFill>
            </a:endParaRPr>
          </a:p>
        </p:txBody>
      </p:sp>
      <p:sp>
        <p:nvSpPr>
          <p:cNvPr id="7175" name="Text Box 13"/>
          <p:cNvSpPr txBox="1">
            <a:spLocks noChangeArrowheads="1"/>
          </p:cNvSpPr>
          <p:nvPr/>
        </p:nvSpPr>
        <p:spPr bwMode="auto">
          <a:xfrm>
            <a:off x="428625" y="6553200"/>
            <a:ext cx="304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1400" b="1">
              <a:solidFill>
                <a:srgbClr val="0000FF"/>
              </a:solidFill>
            </a:endParaRPr>
          </a:p>
        </p:txBody>
      </p:sp>
      <p:sp>
        <p:nvSpPr>
          <p:cNvPr id="7176" name="Text Box 14"/>
          <p:cNvSpPr txBox="1">
            <a:spLocks noChangeArrowheads="1"/>
          </p:cNvSpPr>
          <p:nvPr/>
        </p:nvSpPr>
        <p:spPr bwMode="auto">
          <a:xfrm>
            <a:off x="5943600" y="3571875"/>
            <a:ext cx="3200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ru-RU" sz="1400" b="1">
              <a:solidFill>
                <a:srgbClr val="0000FF"/>
              </a:solidFill>
            </a:endParaRPr>
          </a:p>
        </p:txBody>
      </p:sp>
      <p:sp>
        <p:nvSpPr>
          <p:cNvPr id="7177" name="TextBox 17"/>
          <p:cNvSpPr txBox="1">
            <a:spLocks noChangeArrowheads="1"/>
          </p:cNvSpPr>
          <p:nvPr/>
        </p:nvSpPr>
        <p:spPr bwMode="auto">
          <a:xfrm>
            <a:off x="0" y="5857875"/>
            <a:ext cx="2405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 b="1">
              <a:solidFill>
                <a:srgbClr val="0033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57356" y="2743200"/>
            <a:ext cx="6000792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kern="10" spc="10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Мы растем здоровыми!</a:t>
            </a:r>
            <a:endParaRPr lang="ru-RU" sz="4000" b="1" spc="10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sp>
        <p:nvSpPr>
          <p:cNvPr id="7179" name="TextBox 25"/>
          <p:cNvSpPr txBox="1">
            <a:spLocks noChangeArrowheads="1"/>
          </p:cNvSpPr>
          <p:nvPr/>
        </p:nvSpPr>
        <p:spPr bwMode="auto">
          <a:xfrm>
            <a:off x="5786438" y="6334125"/>
            <a:ext cx="3357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 b="1">
              <a:solidFill>
                <a:srgbClr val="0000FF"/>
              </a:solidFill>
            </a:endParaRPr>
          </a:p>
        </p:txBody>
      </p:sp>
      <p:sp>
        <p:nvSpPr>
          <p:cNvPr id="7180" name="TextBox 28"/>
          <p:cNvSpPr txBox="1">
            <a:spLocks noChangeArrowheads="1"/>
          </p:cNvSpPr>
          <p:nvPr/>
        </p:nvSpPr>
        <p:spPr bwMode="auto">
          <a:xfrm>
            <a:off x="3571875" y="6488113"/>
            <a:ext cx="2286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b="1">
              <a:solidFill>
                <a:srgbClr val="3217F9"/>
              </a:solidFill>
              <a:latin typeface="Segoe UI" pitchFamily="34" charset="0"/>
            </a:endParaRPr>
          </a:p>
        </p:txBody>
      </p:sp>
      <p:pic>
        <p:nvPicPr>
          <p:cNvPr id="22" name="Рисунок 21" descr="IMG_05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304800"/>
            <a:ext cx="3352800" cy="25146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3" name="Рисунок 22" descr="IMG_05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638550"/>
            <a:ext cx="3886200" cy="291465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4" name="Рисунок 23" descr="IMG_05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78400" y="3581400"/>
            <a:ext cx="3937000" cy="295275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5" name="Рисунок 24" descr="IMG_0517.JPG"/>
          <p:cNvPicPr>
            <a:picLocks noChangeAspect="1"/>
          </p:cNvPicPr>
          <p:nvPr/>
        </p:nvPicPr>
        <p:blipFill>
          <a:blip r:embed="rId5" cstate="print"/>
          <a:srcRect l="3676" t="21111" b="23333"/>
          <a:stretch>
            <a:fillRect/>
          </a:stretch>
        </p:blipFill>
        <p:spPr>
          <a:xfrm>
            <a:off x="304800" y="304800"/>
            <a:ext cx="4617720" cy="1997487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304800"/>
            <a:ext cx="8153400" cy="5821363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b="1" dirty="0">
                <a:solidFill>
                  <a:srgbClr val="FF0000"/>
                </a:solidFill>
                <a:latin typeface="Times New Roman"/>
              </a:rPr>
              <a:t>: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dirty="0">
                <a:solidFill>
                  <a:srgbClr val="D6ECFF">
                    <a:lumMod val="25000"/>
                  </a:srgbClr>
                </a:solidFill>
                <a:latin typeface="Times New Roman"/>
              </a:rPr>
              <a:t>формирование и соблюдение правил поведения способствующих сохранению и укреплению здоровья путем создания целостной системы работы по ознакомлению с человеком через наблюдения и экспериментирования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Задачи </a:t>
            </a:r>
            <a:endParaRPr lang="en-US" sz="2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/>
              </a:rPr>
              <a:t>1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</a:rPr>
              <a:t>. Формировать познавательное развитие детей, дать им определенную сумму знаний по анатомии, физиологии и гигиене человека, мотивацию на здоровый образ жизни и соблюдения основных принципов жизнеобеспечения. </a:t>
            </a:r>
          </a:p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</a:rPr>
              <a:t>2. Развивать логическое мышление, поощрять стремление к самостоятельности в поведении и приобретении знаний. </a:t>
            </a:r>
          </a:p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</a:rPr>
              <a:t>3. Закреплять гигиенические навыки. </a:t>
            </a:r>
          </a:p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</a:rPr>
              <a:t>4. Воспитывать бережное отношение к своему здоровью и здоровью окружающих. 	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/>
              </a:rPr>
              <a:t>	</a:t>
            </a:r>
          </a:p>
          <a:p>
            <a:pPr>
              <a:buNone/>
            </a:pP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94786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  <a:ln>
            <a:noFill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Здоровье с утра !</a:t>
            </a:r>
            <a:r>
              <a:rPr lang="ru-RU" sz="2000" b="1" smtClean="0">
                <a:solidFill>
                  <a:srgbClr val="FF0000"/>
                </a:solidFill>
              </a:rPr>
              <a:t/>
            </a:r>
            <a:br>
              <a:rPr lang="ru-RU" sz="2000" b="1" smtClean="0">
                <a:solidFill>
                  <a:srgbClr val="FF0000"/>
                </a:solidFill>
              </a:rPr>
            </a:br>
            <a:r>
              <a:rPr lang="ru-RU" sz="1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Утренняя  гимнастика</a:t>
            </a:r>
            <a:r>
              <a:rPr lang="ru-RU" sz="1600" b="1" i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детском саду имеет большое оздоровительное значение и является обязательной частью распорядка дня.</a:t>
            </a:r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914400"/>
            <a:ext cx="3733800" cy="2590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16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Игровой  самомассаж и элементы гимнастики  (используемые в комплексах) защищают организм от простудных заболеваний, доставляют радость и хорошее настроение</a:t>
            </a:r>
            <a:r>
              <a:rPr lang="ru-RU" sz="1600" b="1" smtClean="0">
                <a:solidFill>
                  <a:srgbClr val="0000FF"/>
                </a:solidFill>
              </a:rPr>
              <a:t>.</a:t>
            </a:r>
            <a:endParaRPr lang="ru-RU" sz="1600" b="1" dirty="0" smtClean="0">
              <a:solidFill>
                <a:srgbClr val="0000FF"/>
              </a:solidFill>
            </a:endParaRPr>
          </a:p>
        </p:txBody>
      </p:sp>
      <p:pic>
        <p:nvPicPr>
          <p:cNvPr id="4" name="Рисунок 3" descr="IMG_0720.JPG"/>
          <p:cNvPicPr>
            <a:picLocks noChangeAspect="1"/>
          </p:cNvPicPr>
          <p:nvPr/>
        </p:nvPicPr>
        <p:blipFill>
          <a:blip r:embed="rId3" cstate="print"/>
          <a:srcRect t="26667" r="5833"/>
          <a:stretch>
            <a:fillRect/>
          </a:stretch>
        </p:blipFill>
        <p:spPr>
          <a:xfrm>
            <a:off x="304800" y="4648200"/>
            <a:ext cx="3352800" cy="1958273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5" name="Рисунок 4" descr="IMG_0711.JPG"/>
          <p:cNvPicPr>
            <a:picLocks noChangeAspect="1"/>
          </p:cNvPicPr>
          <p:nvPr/>
        </p:nvPicPr>
        <p:blipFill>
          <a:blip r:embed="rId4" cstate="print"/>
          <a:srcRect t="14444" r="23333" b="17778"/>
          <a:stretch>
            <a:fillRect/>
          </a:stretch>
        </p:blipFill>
        <p:spPr>
          <a:xfrm>
            <a:off x="5638800" y="4571172"/>
            <a:ext cx="3219137" cy="2134428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6" name="Рисунок 5" descr="IMG_0716.JPG"/>
          <p:cNvPicPr>
            <a:picLocks noChangeAspect="1"/>
          </p:cNvPicPr>
          <p:nvPr/>
        </p:nvPicPr>
        <p:blipFill>
          <a:blip r:embed="rId5" cstate="print"/>
          <a:srcRect l="15526" t="25556" r="15833" b="32222"/>
          <a:stretch>
            <a:fillRect/>
          </a:stretch>
        </p:blipFill>
        <p:spPr>
          <a:xfrm>
            <a:off x="2590800" y="2667000"/>
            <a:ext cx="3705726" cy="1709596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7" name="Рисунок 6" descr="IMG_0718.JPG"/>
          <p:cNvPicPr>
            <a:picLocks noChangeAspect="1"/>
          </p:cNvPicPr>
          <p:nvPr/>
        </p:nvPicPr>
        <p:blipFill>
          <a:blip r:embed="rId6" cstate="print"/>
          <a:srcRect l="24167" t="20000" r="6667" b="17778"/>
          <a:stretch>
            <a:fillRect/>
          </a:stretch>
        </p:blipFill>
        <p:spPr>
          <a:xfrm>
            <a:off x="381000" y="838200"/>
            <a:ext cx="2484665" cy="16764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9" name="Рисунок 8" descr="IMG_0713.JPG"/>
          <p:cNvPicPr>
            <a:picLocks noChangeAspect="1"/>
          </p:cNvPicPr>
          <p:nvPr/>
        </p:nvPicPr>
        <p:blipFill>
          <a:blip r:embed="rId7" cstate="print"/>
          <a:srcRect l="45833" t="27778" b="23333"/>
          <a:stretch>
            <a:fillRect/>
          </a:stretch>
        </p:blipFill>
        <p:spPr>
          <a:xfrm>
            <a:off x="6324600" y="838200"/>
            <a:ext cx="2476500" cy="16764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0" name="Рисунок 9" descr="IMG_0715.JPG"/>
          <p:cNvPicPr>
            <a:picLocks noChangeAspect="1"/>
          </p:cNvPicPr>
          <p:nvPr/>
        </p:nvPicPr>
        <p:blipFill>
          <a:blip r:embed="rId8" cstate="print"/>
          <a:srcRect l="19167" t="20000" r="5000" b="18889"/>
          <a:stretch>
            <a:fillRect/>
          </a:stretch>
        </p:blipFill>
        <p:spPr>
          <a:xfrm>
            <a:off x="228600" y="2895600"/>
            <a:ext cx="2269375" cy="1371600"/>
          </a:xfrm>
          <a:prstGeom prst="rect">
            <a:avLst/>
          </a:prstGeom>
          <a:ln w="28575">
            <a:solidFill>
              <a:srgbClr val="004D86"/>
            </a:solidFill>
          </a:ln>
        </p:spPr>
      </p:pic>
      <p:pic>
        <p:nvPicPr>
          <p:cNvPr id="12" name="Рисунок 11" descr="IMG_0719.JPG"/>
          <p:cNvPicPr>
            <a:picLocks noChangeAspect="1"/>
          </p:cNvPicPr>
          <p:nvPr/>
        </p:nvPicPr>
        <p:blipFill>
          <a:blip r:embed="rId9" cstate="print"/>
          <a:srcRect l="5833" t="21111" r="27696" b="32222"/>
          <a:stretch>
            <a:fillRect/>
          </a:stretch>
        </p:blipFill>
        <p:spPr>
          <a:xfrm>
            <a:off x="6400800" y="2895600"/>
            <a:ext cx="2460171" cy="12954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15120107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152400"/>
            <a:ext cx="5422900" cy="327660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Физкультурные занятия </a:t>
            </a: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являются одной из основных форм проведения  физкультурно-оздоровительной работы  в детском саду.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Много нового и интересного узнают ребята на занятиях по физкультуре. Они «отправляются» в увлекательные путешествия, учатся помогать друг другу, вместе преодолевать препятствия, радоваться успехам товарищей.</a:t>
            </a:r>
            <a:b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792" name="Cloud"/>
          <p:cNvSpPr>
            <a:spLocks noChangeAspect="1" noEditPoints="1" noChangeArrowheads="1"/>
          </p:cNvSpPr>
          <p:nvPr/>
        </p:nvSpPr>
        <p:spPr bwMode="auto">
          <a:xfrm>
            <a:off x="1295400" y="5791200"/>
            <a:ext cx="1176338" cy="7889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8793" name="Cloud"/>
          <p:cNvSpPr>
            <a:spLocks noChangeAspect="1" noEditPoints="1" noChangeArrowheads="1"/>
          </p:cNvSpPr>
          <p:nvPr/>
        </p:nvSpPr>
        <p:spPr bwMode="auto">
          <a:xfrm>
            <a:off x="7620000" y="2895600"/>
            <a:ext cx="1176338" cy="7889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1" name="Рисунок 10" descr="IMG_0741.JPG"/>
          <p:cNvPicPr>
            <a:picLocks noChangeAspect="1"/>
          </p:cNvPicPr>
          <p:nvPr/>
        </p:nvPicPr>
        <p:blipFill>
          <a:blip r:embed="rId2" cstate="print"/>
          <a:srcRect l="17073" t="12047"/>
          <a:stretch>
            <a:fillRect/>
          </a:stretch>
        </p:blipFill>
        <p:spPr>
          <a:xfrm>
            <a:off x="5410200" y="3886200"/>
            <a:ext cx="3352800" cy="2667000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9" name="Рисунок 8" descr="IMG_0683.JPG"/>
          <p:cNvPicPr>
            <a:picLocks noChangeAspect="1"/>
          </p:cNvPicPr>
          <p:nvPr/>
        </p:nvPicPr>
        <p:blipFill>
          <a:blip r:embed="rId3" cstate="print"/>
          <a:srcRect t="4444" r="9167"/>
          <a:stretch>
            <a:fillRect/>
          </a:stretch>
        </p:blipFill>
        <p:spPr>
          <a:xfrm>
            <a:off x="228600" y="304800"/>
            <a:ext cx="3090530" cy="2438400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13" name="Рисунок 12" descr="IMG_0667.JPG"/>
          <p:cNvPicPr>
            <a:picLocks noChangeAspect="1"/>
          </p:cNvPicPr>
          <p:nvPr/>
        </p:nvPicPr>
        <p:blipFill>
          <a:blip r:embed="rId4" cstate="print"/>
          <a:srcRect l="13333" t="18889" r="8333" b="6667"/>
          <a:stretch>
            <a:fillRect/>
          </a:stretch>
        </p:blipFill>
        <p:spPr>
          <a:xfrm>
            <a:off x="1600200" y="3048000"/>
            <a:ext cx="3421039" cy="2438400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8" name="Picture 6" descr="сол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 contrast="20000"/>
          </a:blip>
          <a:srcRect/>
          <a:stretch>
            <a:fillRect/>
          </a:stretch>
        </p:blipFill>
        <p:spPr bwMode="auto">
          <a:xfrm>
            <a:off x="0" y="3276600"/>
            <a:ext cx="1373558" cy="125640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331491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76250"/>
          </a:xfrm>
        </p:spPr>
        <p:txBody>
          <a:bodyPr/>
          <a:lstStyle/>
          <a:p>
            <a:pPr>
              <a:defRPr/>
            </a:pPr>
            <a:fld id="{AC579891-BBB4-4435-A78C-4C5625632CE4}" type="slidenum">
              <a:rPr lang="ru-RU"/>
              <a:pPr>
                <a:defRPr/>
              </a:pPr>
              <a:t>5</a:t>
            </a:fld>
            <a:endParaRPr lang="ru-RU"/>
          </a:p>
        </p:txBody>
      </p:sp>
      <p:sp>
        <p:nvSpPr>
          <p:cNvPr id="15364" name="WordArt 9"/>
          <p:cNvSpPr>
            <a:spLocks noChangeArrowheads="1" noChangeShapeType="1" noTextEdit="1"/>
          </p:cNvSpPr>
          <p:nvPr/>
        </p:nvSpPr>
        <p:spPr bwMode="auto">
          <a:xfrm>
            <a:off x="228600" y="0"/>
            <a:ext cx="8686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80"/>
                </a:solidFill>
                <a:round/>
                <a:headEnd/>
                <a:tailEnd/>
              </a:ln>
              <a:solidFill>
                <a:srgbClr val="00B050"/>
              </a:solidFill>
              <a:latin typeface="Impact"/>
            </a:endParaRPr>
          </a:p>
        </p:txBody>
      </p:sp>
      <p:sp>
        <p:nvSpPr>
          <p:cNvPr id="15370" name="TextBox 17"/>
          <p:cNvSpPr txBox="1">
            <a:spLocks noChangeArrowheads="1"/>
          </p:cNvSpPr>
          <p:nvPr/>
        </p:nvSpPr>
        <p:spPr bwMode="auto">
          <a:xfrm>
            <a:off x="762000" y="6172201"/>
            <a:ext cx="2438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0033CC"/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1"/>
            <a:ext cx="845820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kern="10" spc="10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Физкультурно-оздоровительная </a:t>
            </a:r>
            <a:r>
              <a:rPr lang="ru-RU" b="1" kern="10" spc="10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среда в группе</a:t>
            </a:r>
            <a:endParaRPr lang="ru-RU" b="1" spc="10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15378" name="TextBox 28"/>
          <p:cNvSpPr txBox="1">
            <a:spLocks noChangeArrowheads="1"/>
          </p:cNvSpPr>
          <p:nvPr/>
        </p:nvSpPr>
        <p:spPr bwMode="auto">
          <a:xfrm>
            <a:off x="3571875" y="6488113"/>
            <a:ext cx="2286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 b="1" dirty="0">
              <a:solidFill>
                <a:srgbClr val="3217F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1800" y="457201"/>
            <a:ext cx="358140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1600" b="1" kern="1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Одним из важнейших факторов развития личности ребенка является среда, в которой он живет, играет, занимается и отдыхает. Пространство, организованное для детей в  нашем образовательном учреждении, способствует укреплению здоровья и развитию индивидуальных возможностей каждого ребенка.</a:t>
            </a:r>
          </a:p>
          <a:p>
            <a:pPr>
              <a:lnSpc>
                <a:spcPct val="150000"/>
              </a:lnSpc>
            </a:pPr>
            <a:endParaRPr lang="ru-RU" sz="1400" b="1" dirty="0">
              <a:solidFill>
                <a:srgbClr val="0000FF"/>
              </a:solidFill>
            </a:endParaRPr>
          </a:p>
        </p:txBody>
      </p:sp>
      <p:pic>
        <p:nvPicPr>
          <p:cNvPr id="8" name="Рисунок 7" descr="IMG_0747.JPG"/>
          <p:cNvPicPr>
            <a:picLocks noChangeAspect="1"/>
          </p:cNvPicPr>
          <p:nvPr/>
        </p:nvPicPr>
        <p:blipFill>
          <a:blip r:embed="rId2" cstate="print"/>
          <a:srcRect l="20833" r="15278"/>
          <a:stretch>
            <a:fillRect/>
          </a:stretch>
        </p:blipFill>
        <p:spPr>
          <a:xfrm>
            <a:off x="228600" y="3505200"/>
            <a:ext cx="2666999" cy="313082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9" name="Рисунок 8" descr="IMG_0745.JPG"/>
          <p:cNvPicPr>
            <a:picLocks noChangeAspect="1"/>
          </p:cNvPicPr>
          <p:nvPr/>
        </p:nvPicPr>
        <p:blipFill>
          <a:blip r:embed="rId3" cstate="print"/>
          <a:srcRect l="8163" t="8163" r="13776"/>
          <a:stretch>
            <a:fillRect/>
          </a:stretch>
        </p:blipFill>
        <p:spPr>
          <a:xfrm>
            <a:off x="304800" y="762000"/>
            <a:ext cx="2438399" cy="2151529"/>
          </a:xfrm>
          <a:prstGeom prst="rect">
            <a:avLst/>
          </a:prstGeom>
          <a:ln w="28575">
            <a:solidFill>
              <a:srgbClr val="004D86"/>
            </a:solidFill>
          </a:ln>
        </p:spPr>
      </p:pic>
      <p:pic>
        <p:nvPicPr>
          <p:cNvPr id="10" name="Рисунок 9" descr="IMG_0751.JPG"/>
          <p:cNvPicPr>
            <a:picLocks noChangeAspect="1"/>
          </p:cNvPicPr>
          <p:nvPr/>
        </p:nvPicPr>
        <p:blipFill>
          <a:blip r:embed="rId4" cstate="print"/>
          <a:srcRect l="2963" t="7778" b="11111"/>
          <a:stretch>
            <a:fillRect/>
          </a:stretch>
        </p:blipFill>
        <p:spPr>
          <a:xfrm>
            <a:off x="6172200" y="3505200"/>
            <a:ext cx="2734850" cy="3048000"/>
          </a:xfrm>
          <a:prstGeom prst="rect">
            <a:avLst/>
          </a:prstGeom>
          <a:ln w="28575">
            <a:solidFill>
              <a:srgbClr val="004D86"/>
            </a:solidFill>
          </a:ln>
        </p:spPr>
      </p:pic>
      <p:pic>
        <p:nvPicPr>
          <p:cNvPr id="12" name="Рисунок 11" descr="IMG_0748.JPG"/>
          <p:cNvPicPr>
            <a:picLocks noChangeAspect="1"/>
          </p:cNvPicPr>
          <p:nvPr/>
        </p:nvPicPr>
        <p:blipFill>
          <a:blip r:embed="rId5" cstate="print"/>
          <a:srcRect l="11667" t="5556"/>
          <a:stretch>
            <a:fillRect/>
          </a:stretch>
        </p:blipFill>
        <p:spPr>
          <a:xfrm>
            <a:off x="6477000" y="838200"/>
            <a:ext cx="2438401" cy="2133600"/>
          </a:xfrm>
          <a:prstGeom prst="rect">
            <a:avLst/>
          </a:prstGeom>
          <a:ln w="28575">
            <a:solidFill>
              <a:srgbClr val="004D86"/>
            </a:solidFill>
          </a:ln>
        </p:spPr>
      </p:pic>
      <p:pic>
        <p:nvPicPr>
          <p:cNvPr id="13" name="Рисунок 12" descr="IMG_0757.JPG"/>
          <p:cNvPicPr>
            <a:picLocks noChangeAspect="1"/>
          </p:cNvPicPr>
          <p:nvPr/>
        </p:nvPicPr>
        <p:blipFill>
          <a:blip r:embed="rId6" cstate="print"/>
          <a:srcRect l="4074" t="18889" r="12963" b="5556"/>
          <a:stretch>
            <a:fillRect/>
          </a:stretch>
        </p:blipFill>
        <p:spPr>
          <a:xfrm>
            <a:off x="3581400" y="4343400"/>
            <a:ext cx="1864659" cy="2264229"/>
          </a:xfrm>
          <a:prstGeom prst="rect">
            <a:avLst/>
          </a:prstGeom>
          <a:ln w="28575">
            <a:solidFill>
              <a:srgbClr val="004D86"/>
            </a:solidFill>
          </a:ln>
        </p:spPr>
      </p:pic>
    </p:spTree>
    <p:extLst>
      <p:ext uri="{BB962C8B-B14F-4D97-AF65-F5344CB8AC3E}">
        <p14:creationId xmlns:p14="http://schemas.microsoft.com/office/powerpoint/2010/main" val="369739737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57912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b="1" dirty="0" smtClean="0">
                <a:solidFill>
                  <a:srgbClr val="FF0000"/>
                </a:solidFill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</a:rPr>
              <a:t>       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Прогулки.</a:t>
            </a:r>
            <a:b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3276600" y="381000"/>
            <a:ext cx="5562600" cy="3962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15000"/>
              </a:lnSpc>
              <a:buFontTx/>
              <a:buNone/>
            </a:pPr>
            <a:endParaRPr lang="ru-RU" sz="1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15000"/>
              </a:lnSpc>
              <a:buFontTx/>
              <a:buNone/>
            </a:pP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Чтобы вырасти здоровыми,  дети  должны проводить на свежем воздухе как можно больше времени.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Увлекательно и интересно проходят подвижные игры на прогулке. Во время игр в природных условиях у детей формируются умения использовать приобретённые навыки в многообразных  ситуациях. Развивается ловкость, быстрота, сила и выносливость, умение действовать смело, честно, проявлять активность, самостоятельность.</a:t>
            </a:r>
          </a:p>
        </p:txBody>
      </p:sp>
      <p:sp>
        <p:nvSpPr>
          <p:cNvPr id="130054" name="Cloud"/>
          <p:cNvSpPr>
            <a:spLocks noChangeAspect="1" noEditPoints="1" noChangeArrowheads="1"/>
          </p:cNvSpPr>
          <p:nvPr/>
        </p:nvSpPr>
        <p:spPr bwMode="auto">
          <a:xfrm flipH="1">
            <a:off x="7620000" y="228600"/>
            <a:ext cx="1255713" cy="8413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201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3" name="Рисунок 12" descr="IMG_0490.JPG"/>
          <p:cNvPicPr>
            <a:picLocks noChangeAspect="1"/>
          </p:cNvPicPr>
          <p:nvPr/>
        </p:nvPicPr>
        <p:blipFill>
          <a:blip r:embed="rId2" cstate="print"/>
          <a:srcRect l="7500" t="7778" r="11667" b="18889"/>
          <a:stretch>
            <a:fillRect/>
          </a:stretch>
        </p:blipFill>
        <p:spPr>
          <a:xfrm>
            <a:off x="152400" y="1371600"/>
            <a:ext cx="3290455" cy="2238866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6" name="Рисунок 15" descr="IMG_0981.JPG"/>
          <p:cNvPicPr>
            <a:picLocks noChangeAspect="1"/>
          </p:cNvPicPr>
          <p:nvPr/>
        </p:nvPicPr>
        <p:blipFill>
          <a:blip r:embed="rId3" cstate="print"/>
          <a:srcRect l="47500" t="24444" b="31111"/>
          <a:stretch>
            <a:fillRect/>
          </a:stretch>
        </p:blipFill>
        <p:spPr>
          <a:xfrm>
            <a:off x="381000" y="4191000"/>
            <a:ext cx="3276599" cy="2080381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9" name="Рисунок 18" descr="IMG_0985.JPG"/>
          <p:cNvPicPr>
            <a:picLocks noChangeAspect="1"/>
          </p:cNvPicPr>
          <p:nvPr/>
        </p:nvPicPr>
        <p:blipFill>
          <a:blip r:embed="rId4" cstate="print"/>
          <a:srcRect l="6667" t="13333" b="15556"/>
          <a:stretch>
            <a:fillRect/>
          </a:stretch>
        </p:blipFill>
        <p:spPr>
          <a:xfrm>
            <a:off x="4343400" y="3962400"/>
            <a:ext cx="4533900" cy="25908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0" name="Picture 6" descr="сол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 contrast="20000"/>
          </a:blip>
          <a:srcRect/>
          <a:stretch>
            <a:fillRect/>
          </a:stretch>
        </p:blipFill>
        <p:spPr bwMode="auto">
          <a:xfrm>
            <a:off x="914400" y="0"/>
            <a:ext cx="1373558" cy="125640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8007661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581400" y="0"/>
            <a:ext cx="5334000" cy="5562600"/>
          </a:xfrm>
        </p:spPr>
        <p:txBody>
          <a:bodyPr>
            <a:normAutofit/>
          </a:bodyPr>
          <a:lstStyle/>
          <a:p>
            <a:pPr algn="l" eaLnBrk="1" hangingPunct="1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Гимнастика пробуждения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после дневного сна отличается от традиционной зарядки. Её новизна заключается в более естественном переходе от сна к бодрствованию. Сначала дети выполняют упражнения лежа в кроватках, потом сидя и стоя.</a:t>
            </a:r>
            <a:b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Интересный сюжет, красивая негромкая музыка уводят детей в мир сказок, положительно влияют на развитие речи и восприятие окружающего мира.</a:t>
            </a:r>
            <a:r>
              <a:rPr lang="ru-RU" sz="2400" dirty="0" smtClean="0">
                <a:solidFill>
                  <a:srgbClr val="0000FF"/>
                </a:solidFill>
              </a:rPr>
              <a:t/>
            </a:r>
            <a:br>
              <a:rPr lang="ru-RU" sz="2400" dirty="0" smtClean="0">
                <a:solidFill>
                  <a:srgbClr val="0000FF"/>
                </a:solidFill>
              </a:rPr>
            </a:br>
            <a:endParaRPr lang="ru-RU" sz="2400" dirty="0" smtClean="0">
              <a:solidFill>
                <a:srgbClr val="0000FF"/>
              </a:solidFill>
            </a:endParaRPr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 flipH="1">
            <a:off x="304800" y="5029199"/>
            <a:ext cx="1524000" cy="110976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Рисунок 3" descr="IMG_0693.JPG"/>
          <p:cNvPicPr>
            <a:picLocks noChangeAspect="1"/>
          </p:cNvPicPr>
          <p:nvPr/>
        </p:nvPicPr>
        <p:blipFill>
          <a:blip r:embed="rId2" cstate="print"/>
          <a:srcRect l="15000" t="27778" r="9167" b="16667"/>
          <a:stretch>
            <a:fillRect/>
          </a:stretch>
        </p:blipFill>
        <p:spPr>
          <a:xfrm>
            <a:off x="228600" y="304800"/>
            <a:ext cx="3328416" cy="18288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6" name="Рисунок 5" descr="IMG_0696.JPG"/>
          <p:cNvPicPr>
            <a:picLocks noChangeAspect="1"/>
          </p:cNvPicPr>
          <p:nvPr/>
        </p:nvPicPr>
        <p:blipFill>
          <a:blip r:embed="rId3" cstate="print"/>
          <a:srcRect l="7500" t="6667" r="5833" b="14444"/>
          <a:stretch>
            <a:fillRect/>
          </a:stretch>
        </p:blipFill>
        <p:spPr>
          <a:xfrm>
            <a:off x="304800" y="2286000"/>
            <a:ext cx="3276600" cy="2236909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7" name="Рисунок 6" descr="IMG_0700.JPG"/>
          <p:cNvPicPr>
            <a:picLocks noChangeAspect="1"/>
          </p:cNvPicPr>
          <p:nvPr/>
        </p:nvPicPr>
        <p:blipFill>
          <a:blip r:embed="rId4" cstate="print"/>
          <a:srcRect l="14091" t="12727"/>
          <a:stretch>
            <a:fillRect/>
          </a:stretch>
        </p:blipFill>
        <p:spPr>
          <a:xfrm>
            <a:off x="6019800" y="4572000"/>
            <a:ext cx="2528887" cy="1926771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1" name="Рисунок 10" descr="IMG_0704.JPG"/>
          <p:cNvPicPr>
            <a:picLocks noChangeAspect="1"/>
          </p:cNvPicPr>
          <p:nvPr/>
        </p:nvPicPr>
        <p:blipFill>
          <a:blip r:embed="rId5" cstate="print"/>
          <a:srcRect l="7500" t="24444" r="3333" b="5556"/>
          <a:stretch>
            <a:fillRect/>
          </a:stretch>
        </p:blipFill>
        <p:spPr>
          <a:xfrm>
            <a:off x="2209800" y="4648200"/>
            <a:ext cx="3395133" cy="1999004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1" name="Picture 6" descr="сол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 contrast="20000"/>
          </a:blip>
          <a:srcRect/>
          <a:stretch>
            <a:fillRect/>
          </a:stretch>
        </p:blipFill>
        <p:spPr bwMode="auto">
          <a:xfrm>
            <a:off x="7770442" y="0"/>
            <a:ext cx="1373558" cy="125640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199288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7B0E-C20B-4115-B582-29E085739160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/>
            <a:endParaRPr lang="ru-RU" sz="1600" smtClean="0">
              <a:solidFill>
                <a:srgbClr val="0000FF"/>
              </a:solidFill>
              <a:latin typeface="Arial" charset="0"/>
            </a:endParaRPr>
          </a:p>
          <a:p>
            <a:pPr marL="342900" indent="-342900" algn="ctr"/>
            <a:endParaRPr lang="ru-RU" sz="1600" smtClean="0">
              <a:solidFill>
                <a:srgbClr val="0000FF"/>
              </a:solidFill>
              <a:latin typeface="Arial" charset="0"/>
            </a:endParaRPr>
          </a:p>
          <a:p>
            <a:pPr marL="342900" indent="-342900" algn="ctr"/>
            <a:endParaRPr lang="ru-RU" sz="1600" smtClean="0">
              <a:solidFill>
                <a:srgbClr val="0000FF"/>
              </a:solidFill>
              <a:latin typeface="Arial" charset="0"/>
            </a:endParaRPr>
          </a:p>
          <a:p>
            <a:pPr marL="342900" indent="-342900" algn="ctr"/>
            <a:endParaRPr lang="ru-RU" sz="1400" b="1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200" y="0"/>
            <a:ext cx="5867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Спортивные праздники -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окно в волнующий мир музыки, поэзии увлекательных игр и затей. Праздники являются своеобразной школой чувств ребенка, в которой он учиться радоваться, восторгаться, удивляться. Без праздника невозможно представить себе счастливого детства.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IMG_0046.JPG"/>
          <p:cNvPicPr>
            <a:picLocks noChangeAspect="1"/>
          </p:cNvPicPr>
          <p:nvPr/>
        </p:nvPicPr>
        <p:blipFill>
          <a:blip r:embed="rId3" cstate="print"/>
          <a:srcRect l="6667" t="17778" r="57895" b="21111"/>
          <a:stretch>
            <a:fillRect/>
          </a:stretch>
        </p:blipFill>
        <p:spPr>
          <a:xfrm>
            <a:off x="7010400" y="4098494"/>
            <a:ext cx="2133600" cy="2759506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8" name="Рисунок 17" descr="IMG_0045.JPG"/>
          <p:cNvPicPr>
            <a:picLocks noChangeAspect="1"/>
          </p:cNvPicPr>
          <p:nvPr/>
        </p:nvPicPr>
        <p:blipFill>
          <a:blip r:embed="rId4" cstate="print"/>
          <a:srcRect l="29570" t="10000" r="18333" b="33333"/>
          <a:stretch>
            <a:fillRect/>
          </a:stretch>
        </p:blipFill>
        <p:spPr>
          <a:xfrm>
            <a:off x="0" y="4495800"/>
            <a:ext cx="2895600" cy="2362200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19" name="Рисунок 18" descr="IMG_0042.JPG"/>
          <p:cNvPicPr>
            <a:picLocks noChangeAspect="1"/>
          </p:cNvPicPr>
          <p:nvPr/>
        </p:nvPicPr>
        <p:blipFill>
          <a:blip r:embed="rId5" cstate="print"/>
          <a:srcRect l="39756" t="7778" b="12222"/>
          <a:stretch>
            <a:fillRect/>
          </a:stretch>
        </p:blipFill>
        <p:spPr>
          <a:xfrm>
            <a:off x="0" y="76200"/>
            <a:ext cx="2971800" cy="2959768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0" name="Рисунок 19" descr="IMG_0055.JPG"/>
          <p:cNvPicPr>
            <a:picLocks noChangeAspect="1"/>
          </p:cNvPicPr>
          <p:nvPr/>
        </p:nvPicPr>
        <p:blipFill>
          <a:blip r:embed="rId6" cstate="print"/>
          <a:srcRect l="5000" t="31111" r="13333"/>
          <a:stretch>
            <a:fillRect/>
          </a:stretch>
        </p:blipFill>
        <p:spPr>
          <a:xfrm>
            <a:off x="2743200" y="2667000"/>
            <a:ext cx="4291781" cy="2715208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84498730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WordArt 9"/>
          <p:cNvSpPr>
            <a:spLocks noChangeArrowheads="1" noChangeShapeType="1" noTextEdit="1"/>
          </p:cNvSpPr>
          <p:nvPr/>
        </p:nvSpPr>
        <p:spPr bwMode="auto">
          <a:xfrm>
            <a:off x="228600" y="0"/>
            <a:ext cx="86868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80"/>
                </a:solidFill>
                <a:round/>
                <a:headEnd/>
                <a:tailEnd/>
              </a:ln>
              <a:solidFill>
                <a:srgbClr val="00B050"/>
              </a:solidFill>
              <a:latin typeface="Impact"/>
            </a:endParaRPr>
          </a:p>
        </p:txBody>
      </p:sp>
      <p:sp>
        <p:nvSpPr>
          <p:cNvPr id="5125" name="Text Box 10"/>
          <p:cNvSpPr txBox="1">
            <a:spLocks noChangeArrowheads="1"/>
          </p:cNvSpPr>
          <p:nvPr/>
        </p:nvSpPr>
        <p:spPr bwMode="auto">
          <a:xfrm>
            <a:off x="685800" y="6400800"/>
            <a:ext cx="28717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3217F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0"/>
            <a:ext cx="84582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kern="10" spc="10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  <a:cs typeface="+mn-cs"/>
              </a:rPr>
              <a:t>Коррекционна</a:t>
            </a:r>
            <a:r>
              <a:rPr lang="ru-RU" sz="3200" kern="10" spc="10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Impact"/>
              </a:rPr>
              <a:t>я  работа</a:t>
            </a:r>
            <a:endParaRPr lang="ru-RU" spc="10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  <p:pic>
        <p:nvPicPr>
          <p:cNvPr id="6" name="Рисунок 5" descr="IMG_0752.JPG"/>
          <p:cNvPicPr>
            <a:picLocks noChangeAspect="1"/>
          </p:cNvPicPr>
          <p:nvPr/>
        </p:nvPicPr>
        <p:blipFill>
          <a:blip r:embed="rId2" cstate="print"/>
          <a:srcRect t="19635"/>
          <a:stretch>
            <a:fillRect/>
          </a:stretch>
        </p:blipFill>
        <p:spPr>
          <a:xfrm>
            <a:off x="304800" y="3733800"/>
            <a:ext cx="4648200" cy="2801655"/>
          </a:xfrm>
          <a:prstGeom prst="rect">
            <a:avLst/>
          </a:prstGeom>
          <a:ln w="28575">
            <a:solidFill>
              <a:srgbClr val="00549A"/>
            </a:solidFill>
          </a:ln>
        </p:spPr>
      </p:pic>
      <p:pic>
        <p:nvPicPr>
          <p:cNvPr id="7" name="Рисунок 6" descr="IMG_0753.JPG"/>
          <p:cNvPicPr>
            <a:picLocks noChangeAspect="1"/>
          </p:cNvPicPr>
          <p:nvPr/>
        </p:nvPicPr>
        <p:blipFill>
          <a:blip r:embed="rId3" cstate="print"/>
          <a:srcRect t="26667"/>
          <a:stretch>
            <a:fillRect/>
          </a:stretch>
        </p:blipFill>
        <p:spPr>
          <a:xfrm>
            <a:off x="3733800" y="685800"/>
            <a:ext cx="5181600" cy="2849880"/>
          </a:xfrm>
          <a:prstGeom prst="rect">
            <a:avLst/>
          </a:prstGeom>
          <a:ln w="28575">
            <a:solidFill>
              <a:srgbClr val="004D86"/>
            </a:solidFill>
          </a:ln>
        </p:spPr>
      </p:pic>
      <p:pic>
        <p:nvPicPr>
          <p:cNvPr id="8" name="Рисунок 7" descr="IMG_0755.JPG"/>
          <p:cNvPicPr>
            <a:picLocks noChangeAspect="1"/>
          </p:cNvPicPr>
          <p:nvPr/>
        </p:nvPicPr>
        <p:blipFill>
          <a:blip r:embed="rId4" cstate="print"/>
          <a:srcRect l="27500" t="16667"/>
          <a:stretch>
            <a:fillRect/>
          </a:stretch>
        </p:blipFill>
        <p:spPr>
          <a:xfrm>
            <a:off x="381000" y="762000"/>
            <a:ext cx="3005327" cy="2590799"/>
          </a:xfrm>
          <a:prstGeom prst="rect">
            <a:avLst/>
          </a:prstGeom>
          <a:ln w="28575">
            <a:solidFill>
              <a:srgbClr val="004D86"/>
            </a:solidFill>
          </a:ln>
        </p:spPr>
      </p:pic>
      <p:pic>
        <p:nvPicPr>
          <p:cNvPr id="9" name="Рисунок 8" descr="IMG_0756.JPG"/>
          <p:cNvPicPr>
            <a:picLocks noChangeAspect="1"/>
          </p:cNvPicPr>
          <p:nvPr/>
        </p:nvPicPr>
        <p:blipFill>
          <a:blip r:embed="rId5" cstate="print"/>
          <a:srcRect t="17778" r="9167"/>
          <a:stretch>
            <a:fillRect/>
          </a:stretch>
        </p:blipFill>
        <p:spPr>
          <a:xfrm>
            <a:off x="5105400" y="3810000"/>
            <a:ext cx="3703938" cy="2514600"/>
          </a:xfrm>
          <a:prstGeom prst="rect">
            <a:avLst/>
          </a:prstGeom>
          <a:ln w="28575">
            <a:solidFill>
              <a:srgbClr val="00549A"/>
            </a:solidFill>
          </a:ln>
        </p:spPr>
      </p:pic>
    </p:spTree>
    <p:extLst>
      <p:ext uri="{BB962C8B-B14F-4D97-AF65-F5344CB8AC3E}">
        <p14:creationId xmlns:p14="http://schemas.microsoft.com/office/powerpoint/2010/main" val="1906378969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4759</TotalTime>
  <Words>483</Words>
  <Application>Microsoft Office PowerPoint</Application>
  <PresentationFormat>Экран (4:3)</PresentationFormat>
  <Paragraphs>50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муниципальное автономное дошкольное образовательное учреждение детский сад «КОЛОСОК»</vt:lpstr>
      <vt:lpstr>Презентация PowerPoint</vt:lpstr>
      <vt:lpstr>Здоровье с утра ! Утренняя  гимнастика в детском саду имеет большое оздоровительное значение и является обязательной частью распорядка дня.</vt:lpstr>
      <vt:lpstr>Физкультурные занятия – являются одной из основных форм проведения  физкультурно-оздоровительной работы  в детском саду.  Много нового и интересного узнают ребята на занятиях по физкультуре. Они «отправляются» в увлекательные путешествия, учатся помогать друг другу, вместе преодолевать препятствия, радоваться успехам товарищей. </vt:lpstr>
      <vt:lpstr>Презентация PowerPoint</vt:lpstr>
      <vt:lpstr>           Прогулки. </vt:lpstr>
      <vt:lpstr>Гимнастика пробуждения после дневного сна отличается от традиционной зарядки. Её новизна заключается в более естественном переходе от сна к бодрствованию. Сначала дети выполняют упражнения лежа в кроватках, потом сидя и стоя. Интересный сюжет, красивая негромкая музыка уводят детей в мир сказок, положительно влияют на развитие речи и восприятие окружающего мира. </vt:lpstr>
      <vt:lpstr>Презентация PowerPoint</vt:lpstr>
      <vt:lpstr>Презентация PowerPoint</vt:lpstr>
      <vt:lpstr>Профилактика и коррекция плоскостопия</vt:lpstr>
      <vt:lpstr>Презентация PowerPoint</vt:lpstr>
      <vt:lpstr>           Прогулки. </vt:lpstr>
      <vt:lpstr>Презентация PowerPoint</vt:lpstr>
      <vt:lpstr>Презентация PowerPoint</vt:lpstr>
      <vt:lpstr>Профилактика и коррекция плоскостопия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Лена</cp:lastModifiedBy>
  <cp:revision>362</cp:revision>
  <cp:lastPrinted>1601-01-01T00:00:00Z</cp:lastPrinted>
  <dcterms:created xsi:type="dcterms:W3CDTF">1601-01-01T00:00:00Z</dcterms:created>
  <dcterms:modified xsi:type="dcterms:W3CDTF">2019-06-16T07:40:03Z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